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9" r:id="rId5"/>
    <p:sldId id="268" r:id="rId6"/>
    <p:sldId id="270" r:id="rId7"/>
    <p:sldId id="257" r:id="rId8"/>
    <p:sldId id="271" r:id="rId9"/>
    <p:sldId id="291" r:id="rId10"/>
    <p:sldId id="286" r:id="rId11"/>
    <p:sldId id="287" r:id="rId12"/>
    <p:sldId id="288" r:id="rId13"/>
    <p:sldId id="289" r:id="rId14"/>
    <p:sldId id="275" r:id="rId15"/>
    <p:sldId id="274" r:id="rId16"/>
    <p:sldId id="273" r:id="rId17"/>
    <p:sldId id="277" r:id="rId18"/>
    <p:sldId id="272" r:id="rId19"/>
    <p:sldId id="278" r:id="rId20"/>
    <p:sldId id="281" r:id="rId21"/>
    <p:sldId id="292" r:id="rId22"/>
    <p:sldId id="280" r:id="rId23"/>
    <p:sldId id="282" r:id="rId24"/>
    <p:sldId id="283" r:id="rId25"/>
    <p:sldId id="284" r:id="rId26"/>
    <p:sldId id="285" r:id="rId27"/>
    <p:sldId id="293" r:id="rId28"/>
    <p:sldId id="294" r:id="rId29"/>
    <p:sldId id="295" r:id="rId30"/>
    <p:sldId id="296" r:id="rId31"/>
    <p:sldId id="304" r:id="rId32"/>
    <p:sldId id="297" r:id="rId33"/>
    <p:sldId id="298" r:id="rId34"/>
    <p:sldId id="299" r:id="rId35"/>
    <p:sldId id="303" r:id="rId36"/>
    <p:sldId id="300" r:id="rId37"/>
    <p:sldId id="305" r:id="rId38"/>
    <p:sldId id="261" r:id="rId39"/>
    <p:sldId id="266" r:id="rId4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45" autoAdjust="0"/>
  </p:normalViewPr>
  <p:slideViewPr>
    <p:cSldViewPr snapToGrid="0" showGuides="1">
      <p:cViewPr varScale="1">
        <p:scale>
          <a:sx n="102" d="100"/>
          <a:sy n="102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A10143A-A340-4232-807F-2497276D9C03}" type="datetime1">
              <a:rPr lang="pl-PL" smtClean="0"/>
              <a:pPr algn="r" rtl="0"/>
              <a:t>24.04.2024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l-PL" smtClean="0"/>
              <a:pPr algn="r"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B425EA0-E529-43DA-9A24-C6AF1D10C506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54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811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55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41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103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52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C6371D-4E07-4F85-BAFF-755D821EC30A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0D389-A0F1-4605-8870-9E7CF996AE7E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6C56DC-6A78-479B-B655-F9B576FE87BD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E90AF-1183-40A0-92EC-22F679BED170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Łącznik prosty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20D25-2830-4FA8-85F0-42EF03D85EA1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Łącznik prosty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Obraz — symbol zastępczy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ekst instruktażow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l-PL" sz="1200" b="1" i="1" dirty="0">
                <a:latin typeface="Arial" pitchFamily="34" charset="0"/>
                <a:cs typeface="Arial" pitchFamily="34" charset="0"/>
              </a:rPr>
              <a:t>UWAGA:</a:t>
            </a:r>
          </a:p>
          <a:p>
            <a:pPr rtl="0"/>
            <a:r>
              <a:rPr lang="pl-PL" sz="1200" i="1" dirty="0">
                <a:latin typeface="Arial" pitchFamily="34" charset="0"/>
                <a:cs typeface="Arial" pitchFamily="34" charset="0"/>
              </a:rPr>
              <a:t>Aby zmienić obraz na tym slajdzie, zaznacz obraz i usuń go. Następnie kliknij ikonę Obrazy w symbolu zastępczym, aby wstawić swój własny obraz.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ostoką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Łącznik prosty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F0F495-AA3D-4AD7-991B-FEBA7092C9B8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C8C4DE-2FA7-4D60-B47C-6F8301B33C8B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36B043-7BF5-4299-B951-1630E7CF4100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EB7C46-DFF9-4F7E-8365-B5A6E735CAD3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895329-6092-4BA4-9532-AD34B0184DCB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AC2CB1-BF11-4EDC-9888-797F91EDE05B}" type="datetime1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dirty="0"/>
              <a:t>​</a:t>
            </a:r>
            <a:fld id="{F98AB441-90A0-4B0A-BA03-211BA599364D}" type="datetime1">
              <a:rPr lang="pl-PL" smtClean="0"/>
              <a:pPr/>
              <a:t>24.04.2024</a:t>
            </a:fld>
            <a:r>
              <a:rPr lang="pl-PL" dirty="0"/>
              <a:t>​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Łącznik prosty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polonista.umk.pl/pages/hom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kwjp.p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5851" y="2128791"/>
            <a:ext cx="10096502" cy="2600417"/>
          </a:xfrm>
        </p:spPr>
        <p:txBody>
          <a:bodyPr rtlCol="0">
            <a:normAutofit/>
          </a:bodyPr>
          <a:lstStyle/>
          <a:p>
            <a:r>
              <a:rPr lang="pl-PL" sz="2800">
                <a:solidFill>
                  <a:schemeClr val="bg2">
                    <a:lumMod val="25000"/>
                  </a:schemeClr>
                </a:solidFill>
              </a:rPr>
              <a:t>Wariantywna rekcja </a:t>
            </a:r>
            <a:br>
              <a:rPr lang="pl-PL" sz="280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800">
                <a:solidFill>
                  <a:schemeClr val="bg2">
                    <a:lumMod val="25000"/>
                  </a:schemeClr>
                </a:solidFill>
              </a:rPr>
              <a:t>we współczesnej polszczyźnie:</a:t>
            </a:r>
            <a:br>
              <a:rPr lang="pl-PL" sz="280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800">
                <a:solidFill>
                  <a:schemeClr val="bg2">
                    <a:lumMod val="25000"/>
                  </a:schemeClr>
                </a:solidFill>
              </a:rPr>
              <a:t>rzutowanie problemów opisu leksykograficznego </a:t>
            </a:r>
            <a:br>
              <a:rPr lang="pl-PL" sz="280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800">
                <a:solidFill>
                  <a:schemeClr val="bg2">
                    <a:lumMod val="25000"/>
                  </a:schemeClr>
                </a:solidFill>
              </a:rPr>
              <a:t>na glottodydaktykę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9364" y="4609707"/>
            <a:ext cx="10862035" cy="1472099"/>
          </a:xfrm>
        </p:spPr>
        <p:txBody>
          <a:bodyPr rtlCol="0">
            <a:normAutofit/>
          </a:bodyPr>
          <a:lstStyle/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Alla </a:t>
            </a:r>
            <a:r>
              <a:rPr lang="pl-PL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Kravchuk</a:t>
            </a:r>
            <a:endParaRPr lang="pl-PL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pl-PL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Narodowy Uniwersytet Lwowski im. Iwana Franki</a:t>
            </a:r>
          </a:p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Uniwersytet Mikołaja Kopernika w Toruniu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ACFB72-76B8-4F95-8CD7-BDD3F6E1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" y="5796402"/>
            <a:ext cx="2584928" cy="9876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25D2700-0490-4A25-A001-74A3E7D6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438" y="5796402"/>
            <a:ext cx="1054699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4FB64F4-936B-49FF-A1C0-668C02F42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124" y="1168924"/>
            <a:ext cx="5524876" cy="44586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5B5804A-0FA2-4CF9-875E-838D7BA99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414" y="5760625"/>
            <a:ext cx="2725148" cy="10973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1BAEB3-1E7A-4023-9BE1-EF1EAD485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276" y="5864187"/>
            <a:ext cx="1181651" cy="8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9E4E1E-CC3B-45D9-B6D3-E4945FEE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C26115-0865-4A84-B5CF-D960CAA6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/>
              <a:t>	</a:t>
            </a:r>
          </a:p>
          <a:p>
            <a:pPr marL="0" indent="0">
              <a:buNone/>
            </a:pPr>
            <a:r>
              <a:rPr lang="uk-UA" i="1" dirty="0"/>
              <a:t>	</a:t>
            </a:r>
            <a:r>
              <a:rPr lang="pl-PL" sz="2400" i="1" dirty="0"/>
              <a:t>wzbudzać</a:t>
            </a:r>
            <a:r>
              <a:rPr lang="pl-PL" sz="2400" dirty="0"/>
              <a:t>: ‚wywoływać jakieś reakcje, np. postawy lub uczucia’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92D050"/>
                </a:solidFill>
              </a:rPr>
              <a:t>	wzbudzać w kim (w ludziach)</a:t>
            </a:r>
            <a:r>
              <a:rPr lang="pl-PL" sz="2400" i="1" dirty="0"/>
              <a:t>/ u kogo (u ludzi)</a:t>
            </a:r>
          </a:p>
          <a:p>
            <a:pPr marL="0" indent="0">
              <a:buNone/>
            </a:pPr>
            <a:r>
              <a:rPr lang="uk-UA" sz="2400" i="1" dirty="0"/>
              <a:t>	</a:t>
            </a:r>
          </a:p>
          <a:p>
            <a:pPr marL="0" indent="0">
              <a:buNone/>
            </a:pPr>
            <a:r>
              <a:rPr lang="uk-UA" sz="2400" i="1" dirty="0"/>
              <a:t>	</a:t>
            </a:r>
            <a:r>
              <a:rPr lang="pl-PL" sz="2400" i="1" dirty="0"/>
              <a:t>budzić </a:t>
            </a:r>
            <a:r>
              <a:rPr lang="pl-PL" sz="2400" dirty="0"/>
              <a:t>‚wywoływać jakieś reakcje, np. postawy lub uczucia’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92D050"/>
                </a:solidFill>
              </a:rPr>
              <a:t>	budzić w kim (w ludziach) / </a:t>
            </a:r>
            <a:r>
              <a:rPr lang="pl-PL" sz="2400" i="1" dirty="0">
                <a:solidFill>
                  <a:srgbClr val="FF0000"/>
                </a:solidFill>
              </a:rPr>
              <a:t>?! </a:t>
            </a:r>
            <a:r>
              <a:rPr lang="pl-PL" sz="2400" i="1" dirty="0"/>
              <a:t>u kogo (u ludzi)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endParaRPr lang="uk-UA" sz="2400" dirty="0"/>
          </a:p>
          <a:p>
            <a:pPr marL="0" indent="0">
              <a:buNone/>
            </a:pPr>
            <a:r>
              <a:rPr lang="uk-UA" sz="2400" i="1" dirty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34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D4C248-E442-4D7F-8A2E-DF4F454F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0F99C165-A1A9-4B97-BCB5-81EE7F26B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96" y="0"/>
            <a:ext cx="7043765" cy="6650663"/>
          </a:xfrm>
        </p:spPr>
      </p:pic>
    </p:spTree>
    <p:extLst>
      <p:ext uri="{BB962C8B-B14F-4D97-AF65-F5344CB8AC3E}">
        <p14:creationId xmlns:p14="http://schemas.microsoft.com/office/powerpoint/2010/main" val="22819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CF335B-C981-42FB-8ACA-68C632B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„Budzić w ludziach”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3689A729-A32D-4666-A265-BEC557FA0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0624"/>
          <a:stretch/>
        </p:blipFill>
        <p:spPr>
          <a:xfrm>
            <a:off x="2160394" y="1274158"/>
            <a:ext cx="8262417" cy="5507642"/>
          </a:xfrm>
        </p:spPr>
      </p:pic>
    </p:spTree>
    <p:extLst>
      <p:ext uri="{BB962C8B-B14F-4D97-AF65-F5344CB8AC3E}">
        <p14:creationId xmlns:p14="http://schemas.microsoft.com/office/powerpoint/2010/main" val="35657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12498D-4041-4C19-B03F-E783BFCF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słownik języka polskiego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9076E2-428C-4209-AE38-959726AE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„Składnia”: </a:t>
            </a:r>
          </a:p>
          <a:p>
            <a:pPr marL="0" indent="0">
              <a:buNone/>
            </a:pPr>
            <a:r>
              <a:rPr lang="pl-PL" dirty="0"/>
              <a:t> budzić + CO + w KIM | !?u KOGO</a:t>
            </a:r>
          </a:p>
          <a:p>
            <a:r>
              <a:rPr lang="pl-PL" dirty="0">
                <a:solidFill>
                  <a:srgbClr val="7030A0"/>
                </a:solidFill>
              </a:rPr>
              <a:t>„Połączenia”: </a:t>
            </a:r>
          </a:p>
          <a:p>
            <a:pPr marL="0" indent="0">
              <a:buNone/>
            </a:pPr>
            <a:r>
              <a:rPr lang="pl-PL" dirty="0"/>
              <a:t> budzić coś </a:t>
            </a:r>
            <a:r>
              <a:rPr lang="pl-PL" dirty="0">
                <a:solidFill>
                  <a:srgbClr val="FFC000"/>
                </a:solidFill>
              </a:rPr>
              <a:t>!?u ludzi, !?u przeciwników, !?u rozmówców, !?u słuchaczy</a:t>
            </a:r>
            <a:r>
              <a:rPr lang="pl-PL" dirty="0"/>
              <a:t>; budzić coś w człowieku, w dziecku, </a:t>
            </a:r>
            <a:r>
              <a:rPr lang="pl-PL" dirty="0">
                <a:solidFill>
                  <a:srgbClr val="92D050"/>
                </a:solidFill>
              </a:rPr>
              <a:t>w kolegach, w ludziach, w nas</a:t>
            </a:r>
            <a:r>
              <a:rPr lang="pl-PL" dirty="0"/>
              <a:t>, w sercach, w społeczeństwie, w umysłach</a:t>
            </a:r>
          </a:p>
          <a:p>
            <a:r>
              <a:rPr lang="pl-PL" dirty="0">
                <a:solidFill>
                  <a:srgbClr val="7030A0"/>
                </a:solidFill>
              </a:rPr>
              <a:t>„Cytaty”:</a:t>
            </a:r>
          </a:p>
          <a:p>
            <a:pPr marL="0" indent="0">
              <a:buNone/>
            </a:pPr>
            <a:r>
              <a:rPr lang="pl-PL" dirty="0"/>
              <a:t> Lubił też dużo opowiadać o naprawach zegarów. Na czym się znał świetnie. Niestety, </a:t>
            </a:r>
            <a:r>
              <a:rPr lang="pl-PL" dirty="0">
                <a:solidFill>
                  <a:srgbClr val="FFC000"/>
                </a:solidFill>
              </a:rPr>
              <a:t>nie budził !?u rozmówców </a:t>
            </a:r>
            <a:r>
              <a:rPr lang="pl-PL" dirty="0"/>
              <a:t>sympatii  </a:t>
            </a:r>
            <a:r>
              <a:rPr lang="pl-PL" sz="1600" dirty="0">
                <a:solidFill>
                  <a:srgbClr val="C00000"/>
                </a:solidFill>
              </a:rPr>
              <a:t>[brak przykładów z </a:t>
            </a:r>
            <a:r>
              <a:rPr lang="pl-PL" sz="1600" i="1" dirty="0">
                <a:solidFill>
                  <a:srgbClr val="C00000"/>
                </a:solidFill>
              </a:rPr>
              <a:t>budzić w kim</a:t>
            </a:r>
            <a:r>
              <a:rPr lang="pl-PL" sz="1600" dirty="0">
                <a:solidFill>
                  <a:srgbClr val="C00000"/>
                </a:solidFill>
              </a:rPr>
              <a:t>]</a:t>
            </a:r>
          </a:p>
          <a:p>
            <a:pPr marL="0" indent="0">
              <a:buNone/>
            </a:pPr>
            <a:r>
              <a:rPr lang="pl-PL" sz="1400" dirty="0"/>
              <a:t>źródło: NKJP: Władysław Terlecki: Drabina Jakubowa albo podróż, 1988</a:t>
            </a:r>
          </a:p>
        </p:txBody>
      </p:sp>
    </p:spTree>
    <p:extLst>
      <p:ext uri="{BB962C8B-B14F-4D97-AF65-F5344CB8AC3E}">
        <p14:creationId xmlns:p14="http://schemas.microsoft.com/office/powerpoint/2010/main" val="4468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8D5699-524B-4F7B-B3F0-1214496A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65" y="0"/>
            <a:ext cx="9980682" cy="1096962"/>
          </a:xfrm>
        </p:spPr>
        <p:txBody>
          <a:bodyPr/>
          <a:lstStyle/>
          <a:p>
            <a:r>
              <a:rPr lang="pl-PL" dirty="0"/>
              <a:t>Badania korpusowe Małgorzaty Gębki-Wolak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C911DC2-EA5B-4997-8ADD-06E3B0159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567318"/>
            <a:ext cx="6496558" cy="4944030"/>
          </a:xfrm>
        </p:spPr>
      </p:pic>
    </p:spTree>
    <p:extLst>
      <p:ext uri="{BB962C8B-B14F-4D97-AF65-F5344CB8AC3E}">
        <p14:creationId xmlns:p14="http://schemas.microsoft.com/office/powerpoint/2010/main" val="26752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20BEA8-62DD-4B7D-B90D-9D67EE30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Wektor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3B24AA2-2DE6-44D9-B6FD-7D0E7A8F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2) Zdobyte w trakcie badań językoznawczych doświadczenia przenoszone są – w postaci uproszczonej, adaptowanej do potrzeb uczącego się – na obszar glottodydaktyki.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[strona:] </a:t>
            </a:r>
            <a:r>
              <a:rPr lang="pl-PL" dirty="0">
                <a:hlinkClick r:id="rId2"/>
              </a:rPr>
              <a:t>https://polonista.umk.pl/pages/home/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28EBBA1-EE3E-4B87-816D-85303BBBC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7" y="2855782"/>
            <a:ext cx="4121286" cy="29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04B1CD-94EC-4CD2-8C9B-E91DB1C7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Budzić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52D0AA3-BF79-4F99-9E05-B9A28716D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86" y="1400536"/>
            <a:ext cx="4431353" cy="4933693"/>
          </a:xfrm>
        </p:spPr>
      </p:pic>
    </p:spTree>
    <p:extLst>
      <p:ext uri="{BB962C8B-B14F-4D97-AF65-F5344CB8AC3E}">
        <p14:creationId xmlns:p14="http://schemas.microsoft.com/office/powerpoint/2010/main" val="9768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E3B4CD-34FB-4D81-B16A-E1C80FDA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Zanurzyć się – WSJP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95015F-4913-45FD-B88F-93D63B4A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rgbClr val="C00000"/>
                </a:solidFill>
              </a:rPr>
              <a:t>W wodzie</a:t>
            </a:r>
            <a:r>
              <a:rPr lang="pl-PL" dirty="0"/>
              <a:t>: ‚wejść do wody lub grząskiej substancji tak, żeby całość lub część ciała znalazła się pod jej powierzchnią’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>
                <a:solidFill>
                  <a:srgbClr val="C00000"/>
                </a:solidFill>
              </a:rPr>
              <a:t>W wielkomiejskiej atmosferze</a:t>
            </a:r>
            <a:r>
              <a:rPr lang="pl-PL" dirty="0"/>
              <a:t>: ‚włączyć się w to, co otacza i wpływa na samopoczucie oraz zachowanie’</a:t>
            </a:r>
          </a:p>
          <a:p>
            <a:r>
              <a:rPr lang="pl-PL" dirty="0">
                <a:solidFill>
                  <a:srgbClr val="C00000"/>
                </a:solidFill>
              </a:rPr>
              <a:t>W marzeniach: </a:t>
            </a:r>
            <a:r>
              <a:rPr lang="pl-PL" dirty="0" err="1"/>
              <a:t>książk</a:t>
            </a:r>
            <a:r>
              <a:rPr lang="pl-PL" dirty="0"/>
              <a:t>. ‚oddać się całkowicie jakiejś aktywności psychicznej lub jakiemuś zajęciu, odrywając się od rzeczywistości’</a:t>
            </a:r>
          </a:p>
        </p:txBody>
      </p:sp>
    </p:spTree>
    <p:extLst>
      <p:ext uri="{BB962C8B-B14F-4D97-AF65-F5344CB8AC3E}">
        <p14:creationId xmlns:p14="http://schemas.microsoft.com/office/powerpoint/2010/main" val="7846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73D166-3E4E-4E8D-9FE7-EBC4B509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Zanurzyć się – ISJP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83DDA5-87D8-4D7B-BEA9-7B18CA13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1. Jeśli </a:t>
            </a:r>
            <a:r>
              <a:rPr lang="pl-PL" dirty="0">
                <a:solidFill>
                  <a:srgbClr val="FF0000"/>
                </a:solidFill>
              </a:rPr>
              <a:t>zanurzyliśmy </a:t>
            </a:r>
            <a:r>
              <a:rPr lang="pl-PL" dirty="0"/>
              <a:t>jakąś rzecz, rzadziej osobę, </a:t>
            </a:r>
            <a:r>
              <a:rPr lang="pl-PL" dirty="0">
                <a:solidFill>
                  <a:srgbClr val="FF0000"/>
                </a:solidFill>
              </a:rPr>
              <a:t>w jakiejś substancji, w jakimś pojemniku lub w miejscu</a:t>
            </a:r>
            <a:r>
              <a:rPr lang="pl-PL" dirty="0"/>
              <a:t>, które wyobrażamy sobie jako zamknięte, albo jeśli jakaś osoba lub rzecz </a:t>
            </a:r>
            <a:r>
              <a:rPr lang="pl-PL" dirty="0">
                <a:solidFill>
                  <a:srgbClr val="FF0000"/>
                </a:solidFill>
              </a:rPr>
              <a:t>zanurzyła się w nich</a:t>
            </a:r>
            <a:r>
              <a:rPr lang="pl-PL" dirty="0"/>
              <a:t>, to </a:t>
            </a:r>
            <a:r>
              <a:rPr lang="pl-PL" dirty="0">
                <a:solidFill>
                  <a:srgbClr val="00B0F0"/>
                </a:solidFill>
              </a:rPr>
              <a:t>weszła w nie tak, że jest częściowo lub całkowicie niewidoczna.</a:t>
            </a:r>
            <a:r>
              <a:rPr lang="pl-PL" dirty="0"/>
              <a:t> </a:t>
            </a:r>
            <a:r>
              <a:rPr lang="pl-PL" i="1" dirty="0"/>
              <a:t>Zanurzyła rękę </a:t>
            </a:r>
            <a:r>
              <a:rPr lang="pl-PL" i="1" dirty="0">
                <a:solidFill>
                  <a:srgbClr val="00B050"/>
                </a:solidFill>
              </a:rPr>
              <a:t>w siano </a:t>
            </a:r>
            <a:r>
              <a:rPr lang="pl-PL" i="1" dirty="0"/>
              <a:t>i długo tam gmerała. Chłopcy zanurzyli dłonie w torebeczkach. Wiosła zanurzały się lekko w wodzie. Szybko zanurzył się w gęstwinie splątanych gałęzi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 [</a:t>
            </a:r>
            <a:r>
              <a:rPr lang="pl-PL" dirty="0" err="1"/>
              <a:t>b+</a:t>
            </a:r>
            <a:r>
              <a:rPr lang="pl-PL" dirty="0" err="1">
                <a:solidFill>
                  <a:srgbClr val="FF0000"/>
                </a:solidFill>
              </a:rPr>
              <a:t>w-</a:t>
            </a:r>
            <a:r>
              <a:rPr lang="pl-PL" u="sng" dirty="0" err="1">
                <a:solidFill>
                  <a:srgbClr val="7030A0"/>
                </a:solidFill>
              </a:rPr>
              <a:t>ms</a:t>
            </a:r>
            <a:r>
              <a:rPr lang="pl-PL" dirty="0">
                <a:solidFill>
                  <a:srgbClr val="FF0000"/>
                </a:solidFill>
              </a:rPr>
              <a:t>/w-</a:t>
            </a:r>
            <a:r>
              <a:rPr lang="pl-PL" dirty="0">
                <a:solidFill>
                  <a:srgbClr val="7030A0"/>
                </a:solidFill>
              </a:rPr>
              <a:t>b</a:t>
            </a:r>
            <a:r>
              <a:rPr lang="pl-PL" dirty="0"/>
              <a:t>] </a:t>
            </a:r>
          </a:p>
          <a:p>
            <a:r>
              <a:rPr lang="pl-PL" dirty="0"/>
              <a:t>2. Mówimy, że ktoś </a:t>
            </a:r>
            <a:r>
              <a:rPr lang="pl-PL" dirty="0">
                <a:solidFill>
                  <a:srgbClr val="FF0000"/>
                </a:solidFill>
              </a:rPr>
              <a:t>zanurzył się w czymś</a:t>
            </a:r>
            <a:r>
              <a:rPr lang="pl-PL" dirty="0"/>
              <a:t>, np. w przyjemności, w tradycji lub w grzechu</a:t>
            </a:r>
            <a:r>
              <a:rPr lang="pl-PL" dirty="0">
                <a:solidFill>
                  <a:srgbClr val="00B0F0"/>
                </a:solidFill>
              </a:rPr>
              <a:t>,</a:t>
            </a:r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jeśli całkowicie go to zajęło</a:t>
            </a:r>
            <a:r>
              <a:rPr lang="pl-PL" dirty="0"/>
              <a:t>. </a:t>
            </a:r>
            <a:r>
              <a:rPr lang="pl-PL" i="1" dirty="0"/>
              <a:t>Im bardziej społeczeństwo zanurza się w konsumpcji materialnej, tym gorzej ze strawą duchową.</a:t>
            </a:r>
          </a:p>
          <a:p>
            <a:pPr marL="0" indent="0">
              <a:buNone/>
            </a:pPr>
            <a:r>
              <a:rPr lang="pl-PL" dirty="0"/>
              <a:t> [</a:t>
            </a:r>
            <a:r>
              <a:rPr lang="pl-PL" dirty="0">
                <a:solidFill>
                  <a:srgbClr val="FF0000"/>
                </a:solidFill>
              </a:rPr>
              <a:t>w-</a:t>
            </a:r>
            <a:r>
              <a:rPr lang="pl-PL" dirty="0">
                <a:solidFill>
                  <a:srgbClr val="7030A0"/>
                </a:solidFill>
              </a:rPr>
              <a:t>ms</a:t>
            </a:r>
            <a:r>
              <a:rPr lang="pl-PL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55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09B899-AA4C-41FB-B352-A2FD7A05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0721971-DBE2-4256-A572-5DF1DE783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03" y="696491"/>
            <a:ext cx="7317602" cy="5475709"/>
          </a:xfrm>
        </p:spPr>
      </p:pic>
    </p:spTree>
    <p:extLst>
      <p:ext uri="{BB962C8B-B14F-4D97-AF65-F5344CB8AC3E}">
        <p14:creationId xmlns:p14="http://schemas.microsoft.com/office/powerpoint/2010/main" val="29479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4898" y="2292094"/>
            <a:ext cx="10096502" cy="2600417"/>
          </a:xfrm>
        </p:spPr>
        <p:txBody>
          <a:bodyPr rtlCol="0">
            <a:normAutofit/>
          </a:bodyPr>
          <a:lstStyle/>
          <a:p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Wzajemny transfer </a:t>
            </a:r>
            <a:r>
              <a:rPr lang="pl-PL" sz="2200" i="1" dirty="0">
                <a:solidFill>
                  <a:schemeClr val="bg2">
                    <a:lumMod val="25000"/>
                  </a:schemeClr>
                </a:solidFill>
              </a:rPr>
              <a:t>językoznawstwo – glottodydaktyka</a:t>
            </a:r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: współczesne problemy normatywne składni </a:t>
            </a:r>
            <a:br>
              <a:rPr lang="pl-PL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w języku ogólnopolskim i w polszczyźnie użytkowników </a:t>
            </a:r>
            <a:br>
              <a:rPr lang="pl-PL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z pierwszym językiem ukraińskim</a:t>
            </a:r>
            <a:br>
              <a:rPr lang="pl-PL" sz="2200" dirty="0">
                <a:solidFill>
                  <a:schemeClr val="bg2">
                    <a:lumMod val="25000"/>
                  </a:schemeClr>
                </a:solidFill>
              </a:rPr>
            </a:br>
            <a:endParaRPr lang="pl-PL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6631" y="4511784"/>
            <a:ext cx="9994768" cy="1511944"/>
          </a:xfrm>
        </p:spPr>
        <p:txBody>
          <a:bodyPr rtlCol="0"/>
          <a:lstStyle/>
          <a:p>
            <a:endParaRPr lang="pl-PL" dirty="0"/>
          </a:p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Projekt badawczo-dydaktyczny</a:t>
            </a:r>
          </a:p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finansowany przez Narodową Agencję Wymiany Akademickiej w ramach programu POLONISTA</a:t>
            </a:r>
            <a:b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pl-PL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B2048F1-D4EC-4D82-A49A-C7999112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1" y="5798962"/>
            <a:ext cx="2584928" cy="9876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59C1603-7D92-4B91-93B3-251C87359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927" y="5798962"/>
            <a:ext cx="1054699" cy="9876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3F97D46-09A2-4688-967D-E451C62C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752" y="5862975"/>
            <a:ext cx="1176630" cy="8596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6805D13-AD38-4E6E-A234-8AA6F77A1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125" y="5689225"/>
            <a:ext cx="272514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6E1937-047F-47E3-93BA-036D790F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pl-PL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xmlns="" id="{A5CF2F23-E7ED-4657-BD19-813F0135E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95" y="783771"/>
            <a:ext cx="7010458" cy="5345723"/>
          </a:xfrm>
        </p:spPr>
      </p:pic>
    </p:spTree>
    <p:extLst>
      <p:ext uri="{BB962C8B-B14F-4D97-AF65-F5344CB8AC3E}">
        <p14:creationId xmlns:p14="http://schemas.microsoft.com/office/powerpoint/2010/main" val="5857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E483F7-474F-4DF6-9884-C7FAD947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235656B-D561-4445-A587-9D9D1617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05" y="763675"/>
            <a:ext cx="7376990" cy="5488912"/>
          </a:xfrm>
        </p:spPr>
      </p:pic>
    </p:spTree>
    <p:extLst>
      <p:ext uri="{BB962C8B-B14F-4D97-AF65-F5344CB8AC3E}">
        <p14:creationId xmlns:p14="http://schemas.microsoft.com/office/powerpoint/2010/main" val="40252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D6201A-0F3E-40E4-80B9-6BF73CC8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7B1B3EB-DCF0-479E-8CE9-BC02FB848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06" y="1003570"/>
            <a:ext cx="7189187" cy="4850859"/>
          </a:xfrm>
        </p:spPr>
      </p:pic>
    </p:spTree>
    <p:extLst>
      <p:ext uri="{BB962C8B-B14F-4D97-AF65-F5344CB8AC3E}">
        <p14:creationId xmlns:p14="http://schemas.microsoft.com/office/powerpoint/2010/main" val="13552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191310-3E85-4F57-A957-19DED53F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Problematyczne rejestracje słownikowe:</a:t>
            </a:r>
            <a:br>
              <a:rPr lang="pl-PL" dirty="0"/>
            </a:br>
            <a:r>
              <a:rPr lang="pl-PL" dirty="0"/>
              <a:t>różne słowniki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BFDF18-2D87-47AF-8207-FA67BF16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/>
              <a:t>prawo (do czego – do zrobienia), prawo (zrobić) </a:t>
            </a:r>
            <a:r>
              <a:rPr lang="pl-PL" sz="2800" dirty="0"/>
              <a:t>– por. </a:t>
            </a:r>
            <a:r>
              <a:rPr lang="pl-PL" sz="2800" dirty="0" err="1"/>
              <a:t>ukr</a:t>
            </a:r>
            <a:r>
              <a:rPr lang="pl-PL" sz="2800" dirty="0"/>
              <a:t>: </a:t>
            </a:r>
            <a:r>
              <a:rPr lang="pl-PL" sz="2800" i="1" dirty="0" err="1"/>
              <a:t>право</a:t>
            </a:r>
            <a:r>
              <a:rPr lang="pl-PL" sz="2800" i="1" dirty="0"/>
              <a:t> </a:t>
            </a:r>
            <a:r>
              <a:rPr lang="pl-PL" sz="2800" i="1" dirty="0" err="1"/>
              <a:t>діяти</a:t>
            </a:r>
            <a:r>
              <a:rPr lang="pl-PL" sz="2800" i="1" dirty="0"/>
              <a:t>, </a:t>
            </a:r>
            <a:r>
              <a:rPr lang="pl-PL" sz="2800" i="1" dirty="0" err="1"/>
              <a:t>право</a:t>
            </a:r>
            <a:r>
              <a:rPr lang="pl-PL" sz="2800" i="1" dirty="0"/>
              <a:t> </a:t>
            </a:r>
            <a:r>
              <a:rPr lang="pl-PL" sz="2800" i="1" dirty="0" err="1"/>
              <a:t>вчитися</a:t>
            </a:r>
            <a:endParaRPr lang="pl-PL" sz="2800" i="1" dirty="0"/>
          </a:p>
          <a:p>
            <a:r>
              <a:rPr lang="pl-PL" sz="2800" dirty="0"/>
              <a:t>WSJP – jedynie: </a:t>
            </a:r>
            <a:r>
              <a:rPr lang="pl-PL" sz="2800" i="1" dirty="0"/>
              <a:t>prawo do (czego)</a:t>
            </a:r>
            <a:r>
              <a:rPr lang="pl-PL" sz="2800" dirty="0"/>
              <a:t>, w zakładce „Składnia” nie ma wersji z bezokolicznikiem, nie zarejestrowano żadnego przykładu połączeń z bezokolicznikiem, brak wersji z bezokolicznikiem wśród cytatów. </a:t>
            </a:r>
          </a:p>
          <a:p>
            <a:r>
              <a:rPr lang="pl-PL" sz="2800" dirty="0"/>
              <a:t>ISJP akceptuje strukturę „prawo + bezokolicznik” w kontekście czasownika </a:t>
            </a:r>
            <a:r>
              <a:rPr lang="pl-PL" sz="2800" i="1" dirty="0"/>
              <a:t>mieć:</a:t>
            </a:r>
            <a:r>
              <a:rPr lang="pl-PL" sz="2800" dirty="0"/>
              <a:t> </a:t>
            </a:r>
            <a:r>
              <a:rPr lang="pl-PL" sz="2800" i="1" dirty="0">
                <a:solidFill>
                  <a:srgbClr val="7030A0"/>
                </a:solidFill>
              </a:rPr>
              <a:t>Miał</a:t>
            </a:r>
            <a:r>
              <a:rPr lang="pl-PL" sz="2800" i="1" dirty="0"/>
              <a:t> </a:t>
            </a:r>
            <a:r>
              <a:rPr lang="pl-PL" sz="2800" i="1" u="sng" dirty="0"/>
              <a:t>prawo zdenerwować się</a:t>
            </a:r>
            <a:r>
              <a:rPr lang="pl-PL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9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D618A0-0222-42BC-A068-F1FB3D55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Problematyczne rejestracje słownikowe:</a:t>
            </a:r>
            <a:br>
              <a:rPr lang="pl-PL" dirty="0"/>
            </a:br>
            <a:r>
              <a:rPr lang="pl-PL" dirty="0"/>
              <a:t>ten sam słownik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6C5451-86CF-4A56-8439-2E9A71F5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76140"/>
            <a:ext cx="9982199" cy="5134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Oznakowanie „!?” w WSJP</a:t>
            </a:r>
          </a:p>
          <a:p>
            <a:r>
              <a:rPr lang="pl-PL" sz="2800" dirty="0"/>
              <a:t>Nie jest w pełni czytelne i klarowne dla obcokrajowca lub glottodydaktyka: znak zapytania jest odbierany jako wątpliwość normatywną, ale komentarz słowny przemawia za </a:t>
            </a:r>
            <a:r>
              <a:rPr lang="pl-PL" sz="2800" dirty="0" err="1"/>
              <a:t>nienormatywnością</a:t>
            </a:r>
            <a:r>
              <a:rPr lang="pl-PL" sz="2800" dirty="0"/>
              <a:t> faktu językowego. </a:t>
            </a:r>
          </a:p>
          <a:p>
            <a:r>
              <a:rPr lang="pl-PL" sz="2800" dirty="0"/>
              <a:t>A więc czy powinno się konsekwentnie unikać tego faktu językowego czy można go tolerować?</a:t>
            </a:r>
          </a:p>
          <a:p>
            <a:r>
              <a:rPr lang="pl-PL" sz="2800" dirty="0"/>
              <a:t>Czy uznawać za błąd w polszczyźnie Ukraińców formy oznakowanych za pomocą „?!” np. </a:t>
            </a:r>
            <a:r>
              <a:rPr lang="pl-PL" sz="2800" i="1" dirty="0"/>
              <a:t>wybrać kim </a:t>
            </a:r>
            <a:r>
              <a:rPr lang="pl-PL" sz="2800" dirty="0"/>
              <a:t>(wobec pewnego </a:t>
            </a:r>
            <a:r>
              <a:rPr lang="pl-PL" sz="2800" i="1" dirty="0"/>
              <a:t>na kogo</a:t>
            </a:r>
            <a:r>
              <a:rPr lang="pl-PL" sz="2800" dirty="0"/>
              <a:t>), </a:t>
            </a:r>
            <a:r>
              <a:rPr lang="pl-PL" sz="2800" i="1" dirty="0"/>
              <a:t>pokusić się na co </a:t>
            </a:r>
            <a:r>
              <a:rPr lang="pl-PL" sz="2800" dirty="0"/>
              <a:t>(wobec pewnego </a:t>
            </a:r>
            <a:r>
              <a:rPr lang="pl-PL" sz="2800" i="1" dirty="0"/>
              <a:t>o c</a:t>
            </a:r>
            <a:r>
              <a:rPr lang="pl-PL" sz="2800" dirty="0"/>
              <a:t>o). Formy te </a:t>
            </a:r>
            <a:r>
              <a:rPr lang="pl-PL" sz="2800" u="sng" dirty="0"/>
              <a:t>pojawią się</a:t>
            </a:r>
            <a:r>
              <a:rPr lang="pl-PL" sz="2800" dirty="0"/>
              <a:t> u Ukraińców z powodu interferencji.</a:t>
            </a:r>
          </a:p>
        </p:txBody>
      </p:sp>
    </p:spTree>
    <p:extLst>
      <p:ext uri="{BB962C8B-B14F-4D97-AF65-F5344CB8AC3E}">
        <p14:creationId xmlns:p14="http://schemas.microsoft.com/office/powerpoint/2010/main" val="20530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A2AB7B-BE38-47D1-85EE-3FCEC054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EFA052-5A0D-4664-B8A1-E4F37C4C8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sz="2800" b="1" dirty="0"/>
              <a:t>Wyraz „gdzie” zamiast przyimka z przypadkiem w schemacie składniowym w WSJP </a:t>
            </a:r>
          </a:p>
          <a:p>
            <a:r>
              <a:rPr lang="pl-PL" sz="2800" dirty="0"/>
              <a:t>pogranicze: związek rządu – związek przynależności</a:t>
            </a:r>
          </a:p>
          <a:p>
            <a:r>
              <a:rPr lang="pl-PL" sz="2800" dirty="0"/>
              <a:t>tzw. „słaba rekcja”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832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F91CEF-2143-4BC6-8CAD-4D371C13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6E08BA-1116-4639-A82C-C5DAD3B8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/>
              <a:t>Postawić</a:t>
            </a:r>
            <a:r>
              <a:rPr lang="pl-PL" sz="2800" dirty="0"/>
              <a:t> w znaczeniu ‘umieścić coś tak, aby stało gdzieś’</a:t>
            </a:r>
          </a:p>
          <a:p>
            <a:r>
              <a:rPr lang="pl-PL" sz="2800" dirty="0"/>
              <a:t>Schemat składniowy: postawić + KOGO/CO + (GDZIE)</a:t>
            </a:r>
          </a:p>
          <a:p>
            <a:r>
              <a:rPr lang="pl-PL" sz="2800" dirty="0"/>
              <a:t>Nie rozstrzyga wahań ukraińskojęzycznego użytkownika polszczyzny: </a:t>
            </a:r>
            <a:r>
              <a:rPr lang="pl-PL" sz="2800" i="1" dirty="0"/>
              <a:t>postawić na stół </a:t>
            </a:r>
            <a:r>
              <a:rPr lang="pl-PL" sz="2800" dirty="0"/>
              <a:t>czy </a:t>
            </a:r>
            <a:r>
              <a:rPr lang="pl-PL" sz="2800" i="1" dirty="0"/>
              <a:t>postawić na stole</a:t>
            </a:r>
            <a:r>
              <a:rPr lang="pl-PL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553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342C2F-4490-42BD-8A4D-FD60EFF8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Postawić (na czym) / na co – WSJP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5097F3-3282-4C4F-B000-95E0266B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„Połączenia”: przykłady wyłącznie miejscownikowe: </a:t>
            </a:r>
            <a:r>
              <a:rPr lang="pl-PL" sz="2800" i="1" dirty="0"/>
              <a:t>postawić na ziemi, na podłodze, na stole, na tacy, na półce</a:t>
            </a:r>
            <a:r>
              <a:rPr lang="pl-PL" sz="2800" dirty="0"/>
              <a:t>. </a:t>
            </a:r>
          </a:p>
          <a:p>
            <a:r>
              <a:rPr lang="pl-PL" sz="2800" dirty="0"/>
              <a:t>„Cytaty”: brak z biernikiem</a:t>
            </a:r>
          </a:p>
        </p:txBody>
      </p:sp>
    </p:spTree>
    <p:extLst>
      <p:ext uri="{BB962C8B-B14F-4D97-AF65-F5344CB8AC3E}">
        <p14:creationId xmlns:p14="http://schemas.microsoft.com/office/powerpoint/2010/main" val="40636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80B229-7D09-4261-A937-9295CAE4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3FBD023-5269-4B8D-AEAC-9F753A345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95" y="196699"/>
            <a:ext cx="8406292" cy="6464601"/>
          </a:xfrm>
        </p:spPr>
      </p:pic>
    </p:spTree>
    <p:extLst>
      <p:ext uri="{BB962C8B-B14F-4D97-AF65-F5344CB8AC3E}">
        <p14:creationId xmlns:p14="http://schemas.microsoft.com/office/powerpoint/2010/main" val="18836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AEB869-FC62-4DE5-8A2E-DB0BBE3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4C1AD2-1EEE-439D-9398-44E7F524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10" y="572756"/>
            <a:ext cx="10232990" cy="610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sz="2600" dirty="0"/>
              <a:t>Internet: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salonie? Kieruj się klimatem aranżacyjnym swojego pokoju dziennego;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</a:t>
            </a:r>
            <a:r>
              <a:rPr lang="pl-PL" sz="2600" i="1" dirty="0" err="1"/>
              <a:t>boho</a:t>
            </a:r>
            <a:r>
              <a:rPr lang="pl-PL" sz="2600" i="1" dirty="0"/>
              <a:t>?;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skandynawskim?; 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</a:t>
            </a:r>
            <a:r>
              <a:rPr lang="pl-PL" sz="2600" i="1" dirty="0" err="1"/>
              <a:t>glamour</a:t>
            </a:r>
            <a:r>
              <a:rPr lang="pl-PL" sz="2600" i="1" dirty="0"/>
              <a:t>?;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</a:t>
            </a:r>
            <a:r>
              <a:rPr lang="pl-PL" sz="2600" i="1" dirty="0" err="1"/>
              <a:t>loftowym</a:t>
            </a:r>
            <a:r>
              <a:rPr lang="pl-PL" sz="2600" i="1" dirty="0"/>
              <a:t>?;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</a:t>
            </a:r>
            <a:r>
              <a:rPr lang="pl-PL" sz="2600" i="1" dirty="0" err="1"/>
              <a:t>vintage</a:t>
            </a:r>
            <a:r>
              <a:rPr lang="pl-PL" sz="2600" i="1" dirty="0"/>
              <a:t>?; </a:t>
            </a:r>
          </a:p>
          <a:p>
            <a:r>
              <a:rPr lang="pl-PL" sz="2600" i="1" dirty="0"/>
              <a:t>Co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nowoczesnym, minimalistycznym?; </a:t>
            </a:r>
          </a:p>
          <a:p>
            <a:r>
              <a:rPr lang="pl-PL" sz="2600" i="1" dirty="0"/>
              <a:t>Co można postawić </a:t>
            </a:r>
            <a:r>
              <a:rPr lang="pl-PL" sz="2600" i="1" dirty="0">
                <a:solidFill>
                  <a:srgbClr val="7030A0"/>
                </a:solidFill>
              </a:rPr>
              <a:t>na stół </a:t>
            </a:r>
            <a:r>
              <a:rPr lang="pl-PL" sz="2600" i="1" dirty="0"/>
              <a:t>w salonie na co dzień i od święta?</a:t>
            </a:r>
          </a:p>
          <a:p>
            <a:pPr marL="0" indent="0">
              <a:buNone/>
            </a:pPr>
            <a:r>
              <a:rPr lang="pl-PL" dirty="0"/>
              <a:t>	 (https://lectus24.pl/blog/co-postawic-na-stol-w-salonie/, dostęp 11.02.2024)</a:t>
            </a:r>
          </a:p>
        </p:txBody>
      </p:sp>
    </p:spTree>
    <p:extLst>
      <p:ext uri="{BB962C8B-B14F-4D97-AF65-F5344CB8AC3E}">
        <p14:creationId xmlns:p14="http://schemas.microsoft.com/office/powerpoint/2010/main" val="16229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Układ Obraz z podpisem</a:t>
            </a:r>
          </a:p>
        </p:txBody>
      </p:sp>
      <p:pic>
        <p:nvPicPr>
          <p:cNvPr id="5" name="Obraz — symbol zastępczy 4" descr="Zbliżenie książek na półkach, w tle rozmyty widok większej liczby książek" title="Obraz przykładowy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pl-PL" sz="2800" b="1" dirty="0"/>
          </a:p>
          <a:p>
            <a:pPr rtl="0"/>
            <a:endParaRPr lang="pl-PL" sz="2800" b="1" dirty="0"/>
          </a:p>
          <a:p>
            <a:r>
              <a:rPr lang="pl-PL" sz="2000" dirty="0"/>
              <a:t>Kompendium językoznawczo-dydaktyczne</a:t>
            </a:r>
          </a:p>
          <a:p>
            <a:r>
              <a:rPr lang="pl-PL" sz="2000" b="1" dirty="0"/>
              <a:t>„Właściwe użycia składniowe polszczyzny. </a:t>
            </a:r>
          </a:p>
          <a:p>
            <a:r>
              <a:rPr lang="pl-PL" sz="2000" b="1" dirty="0"/>
              <a:t>Poradnik z ćwiczeniami nie tylko dla Ukraińców</a:t>
            </a:r>
            <a:r>
              <a:rPr lang="pl-PL" sz="2000" dirty="0"/>
              <a:t>”</a:t>
            </a:r>
          </a:p>
          <a:p>
            <a:pPr rtl="0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486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CDFDEA-7838-47FD-80CA-F5DBE519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154D223-FE3B-4EA1-8423-D0B477EF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690" y="1396721"/>
            <a:ext cx="10112410" cy="512465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sz="2400" i="1" dirty="0"/>
              <a:t>Co postawić </a:t>
            </a:r>
            <a:r>
              <a:rPr lang="pl-PL" sz="2400" i="1" dirty="0">
                <a:solidFill>
                  <a:srgbClr val="7030A0"/>
                </a:solidFill>
              </a:rPr>
              <a:t>na stolik </a:t>
            </a:r>
            <a:r>
              <a:rPr lang="pl-PL" sz="2400" i="1" dirty="0"/>
              <a:t>kawowy, aby było ładnie i praktycznie?; Jakie rośliny postawić </a:t>
            </a:r>
            <a:r>
              <a:rPr lang="pl-PL" sz="2400" i="1" dirty="0">
                <a:solidFill>
                  <a:srgbClr val="7030A0"/>
                </a:solidFill>
              </a:rPr>
              <a:t>na stolik </a:t>
            </a:r>
            <a:r>
              <a:rPr lang="pl-PL" sz="2400" i="1" dirty="0"/>
              <a:t>kawowy?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i="1" dirty="0"/>
              <a:t>	</a:t>
            </a:r>
            <a:r>
              <a:rPr lang="pl-PL" sz="1800" dirty="0"/>
              <a:t>(https://home.morele.net/poradniki/co-postawic-na-stolik-kawowy-aby-bylo-ladnie-i-praktycznie/#google_vignette, dostęp 11.02.2024)</a:t>
            </a:r>
          </a:p>
          <a:p>
            <a:r>
              <a:rPr lang="pl-PL" sz="2400" i="1" dirty="0"/>
              <a:t>10 pomysłów na to, co postawić </a:t>
            </a:r>
            <a:r>
              <a:rPr lang="pl-PL" sz="2400" i="1" dirty="0">
                <a:solidFill>
                  <a:srgbClr val="7030A0"/>
                </a:solidFill>
              </a:rPr>
              <a:t>na stół </a:t>
            </a:r>
            <a:r>
              <a:rPr lang="pl-PL" sz="2400" i="1" dirty="0"/>
              <a:t>w salonie – odkryj inspirujące dekoracje i aranżacje; Co postawić </a:t>
            </a:r>
            <a:r>
              <a:rPr lang="pl-PL" sz="2400" i="1" dirty="0">
                <a:solidFill>
                  <a:srgbClr val="7030A0"/>
                </a:solidFill>
              </a:rPr>
              <a:t>na stół </a:t>
            </a:r>
            <a:r>
              <a:rPr lang="pl-PL" sz="2400" i="1" dirty="0"/>
              <a:t>w salonie – kwiaty i rośliny; Co można postawić </a:t>
            </a:r>
            <a:r>
              <a:rPr lang="pl-PL" sz="2400" i="1" dirty="0">
                <a:solidFill>
                  <a:srgbClr val="7030A0"/>
                </a:solidFill>
              </a:rPr>
              <a:t>na stół </a:t>
            </a:r>
            <a:r>
              <a:rPr lang="pl-PL" sz="2400" i="1" dirty="0"/>
              <a:t>w salonie – świeczniki i lampiony; Podsumowanie artykułu – co postawić </a:t>
            </a:r>
            <a:r>
              <a:rPr lang="pl-PL" sz="2400" i="1" dirty="0">
                <a:solidFill>
                  <a:srgbClr val="7030A0"/>
                </a:solidFill>
              </a:rPr>
              <a:t>na stół</a:t>
            </a:r>
            <a:r>
              <a:rPr lang="pl-PL" sz="2400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7030A0"/>
                </a:solidFill>
              </a:rPr>
              <a:t>	</a:t>
            </a:r>
            <a:r>
              <a:rPr lang="pl-PL" sz="1800" dirty="0"/>
              <a:t>(https://meblex.pl/co-postawic-na-stol/, dostęp 11.02.2024)</a:t>
            </a:r>
          </a:p>
          <a:p>
            <a:r>
              <a:rPr lang="pl-PL" sz="2400" i="1" dirty="0"/>
              <a:t>Co postawić </a:t>
            </a:r>
            <a:r>
              <a:rPr lang="pl-PL" sz="2400" i="1" dirty="0">
                <a:solidFill>
                  <a:srgbClr val="7030A0"/>
                </a:solidFill>
              </a:rPr>
              <a:t>na stół</a:t>
            </a:r>
            <a:r>
              <a:rPr lang="pl-PL" sz="2400" i="1" dirty="0"/>
              <a:t> kawowy? Kilka pomysłów na dekoracje </a:t>
            </a:r>
          </a:p>
          <a:p>
            <a:pPr marL="0" indent="0">
              <a:buNone/>
            </a:pPr>
            <a:r>
              <a:rPr lang="pl-PL" sz="2400" i="1" dirty="0"/>
              <a:t>	</a:t>
            </a:r>
            <a:r>
              <a:rPr lang="pl-PL" sz="1800" dirty="0"/>
              <a:t>(https://sprytniwdomu.pl/dekorujemy/co-postawic-na-stol-kawowy-kilka-pomyslow-na-dekoracje/, dostęp 11.02.2024).</a:t>
            </a:r>
          </a:p>
        </p:txBody>
      </p:sp>
    </p:spTree>
    <p:extLst>
      <p:ext uri="{BB962C8B-B14F-4D97-AF65-F5344CB8AC3E}">
        <p14:creationId xmlns:p14="http://schemas.microsoft.com/office/powerpoint/2010/main" val="9245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87C3CA-ADE9-457C-A8FD-8D7AC0FA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WSJP: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AD8638-FB58-4A79-8135-47D2D851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i="1" dirty="0"/>
              <a:t>Zabrać się </a:t>
            </a:r>
            <a:r>
              <a:rPr lang="pl-PL" sz="2400" dirty="0"/>
              <a:t>‘przygotować się do jakiegoś działania lub zacząć coś robić’ </a:t>
            </a:r>
          </a:p>
          <a:p>
            <a:r>
              <a:rPr lang="pl-PL" sz="2400" dirty="0"/>
              <a:t>„Składnia”: </a:t>
            </a:r>
            <a:r>
              <a:rPr lang="pl-PL" sz="2400" i="1" dirty="0"/>
              <a:t>zabrać się do czego i !? za co</a:t>
            </a:r>
          </a:p>
          <a:p>
            <a:r>
              <a:rPr lang="pl-PL" sz="2400" dirty="0"/>
              <a:t>„Połączenia”:</a:t>
            </a:r>
          </a:p>
          <a:p>
            <a:pPr marL="0" indent="0">
              <a:buNone/>
            </a:pPr>
            <a:r>
              <a:rPr lang="pl-PL" sz="2400" dirty="0"/>
              <a:t>- </a:t>
            </a:r>
            <a:r>
              <a:rPr lang="pl-PL" sz="2400" i="1" dirty="0"/>
              <a:t>zabrać się do pracy, do roboty; do pisania, do nauki; do jedzenia</a:t>
            </a:r>
          </a:p>
          <a:p>
            <a:pPr marL="0" indent="0">
              <a:buNone/>
            </a:pPr>
            <a:r>
              <a:rPr lang="pl-PL" sz="2400" i="1" dirty="0"/>
              <a:t>- zabrać się !?za czytanie, !?za lekturę; !?za sprzątanie, !?za remont</a:t>
            </a:r>
          </a:p>
          <a:p>
            <a:r>
              <a:rPr lang="pl-PL" sz="2400" dirty="0"/>
              <a:t> Czy jest różnica w użyciu? (oprócz tego że jedna wersja jest uznawana za poprawną, a druga budzi wątpliwości, ale ciągle uznawana jest za niepoprawną)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50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E19FDF-1E95-489F-8F18-03EDAFAA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A1448B-BF82-4206-8FCB-7E2270C8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36" y="1469572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WSJP: </a:t>
            </a:r>
          </a:p>
          <a:p>
            <a:pPr marL="0" indent="0">
              <a:buNone/>
            </a:pPr>
            <a:r>
              <a:rPr lang="pl-PL" sz="2800" i="1" dirty="0"/>
              <a:t>zabrać się </a:t>
            </a:r>
            <a:r>
              <a:rPr lang="pl-PL" sz="2800" dirty="0"/>
              <a:t>pot. ‚zacząć intensywnie zajmować się sprawami związanymi z określoną osobą i zastosować wobec niej radykalne środki’</a:t>
            </a:r>
          </a:p>
          <a:p>
            <a:pPr marL="0" indent="0">
              <a:buNone/>
            </a:pPr>
            <a:r>
              <a:rPr lang="pl-PL" sz="2800" i="1" dirty="0"/>
              <a:t>Zabrać się za kogo 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311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DF88E1-A63C-47A3-B428-96E79100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ISJP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E6A646-F98D-4791-8831-46C5A909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Jeśli zabraliśmy się do jakiejś pracy, to zaczęliśmy ją wykonywać.</a:t>
            </a:r>
          </a:p>
          <a:p>
            <a:pPr marL="0" indent="0">
              <a:buNone/>
            </a:pPr>
            <a:r>
              <a:rPr lang="pl-PL" sz="2400" i="1" dirty="0"/>
              <a:t>Co tak stoicie, zabierajcie się do sprzątania!… Zabieram się do leczenia moich dolegliwości… Marek zaczął niecierpliwie deptać w miejscu, wyraźnie zabierając się do wyjścia.</a:t>
            </a:r>
          </a:p>
          <a:p>
            <a:pPr marL="0" indent="0">
              <a:buNone/>
            </a:pPr>
            <a:r>
              <a:rPr lang="pl-PL" sz="2400" dirty="0" err="1"/>
              <a:t>cz</a:t>
            </a:r>
            <a:r>
              <a:rPr lang="pl-PL" sz="2400" dirty="0"/>
              <a:t> </a:t>
            </a:r>
            <a:r>
              <a:rPr lang="pl-PL" sz="2400" dirty="0" err="1"/>
              <a:t>dk-ndk</a:t>
            </a:r>
            <a:r>
              <a:rPr lang="pl-PL" sz="2400" dirty="0"/>
              <a:t> [</a:t>
            </a:r>
            <a:r>
              <a:rPr lang="pl-PL" sz="2400" dirty="0">
                <a:solidFill>
                  <a:srgbClr val="C00000"/>
                </a:solidFill>
              </a:rPr>
              <a:t>do-D</a:t>
            </a:r>
            <a:r>
              <a:rPr lang="pl-PL" sz="2400" dirty="0"/>
              <a:t>]</a:t>
            </a:r>
          </a:p>
          <a:p>
            <a:r>
              <a:rPr lang="pl-PL" sz="2400" dirty="0"/>
              <a:t> </a:t>
            </a:r>
            <a:r>
              <a:rPr lang="pl-PL" sz="2400" u="sng" dirty="0"/>
              <a:t>Potoczni</a:t>
            </a:r>
            <a:r>
              <a:rPr lang="pl-PL" sz="2400" dirty="0"/>
              <a:t>e mówimy też, że ktoś zabrał się za jakąś pracę.</a:t>
            </a:r>
          </a:p>
          <a:p>
            <a:pPr marL="0" indent="0">
              <a:buNone/>
            </a:pPr>
            <a:r>
              <a:rPr lang="pl-PL" sz="2400" i="1" dirty="0"/>
              <a:t>Wróciła do domu i zabrała się </a:t>
            </a:r>
            <a:r>
              <a:rPr lang="pl-PL" sz="2400" i="1" u="sng" dirty="0"/>
              <a:t>za gotowanie obiadu</a:t>
            </a:r>
            <a:r>
              <a:rPr lang="pl-PL" sz="2400" i="1" dirty="0"/>
              <a:t>.</a:t>
            </a:r>
          </a:p>
          <a:p>
            <a:pPr marL="0" indent="0">
              <a:buNone/>
            </a:pPr>
            <a:r>
              <a:rPr lang="pl-PL" sz="2400" dirty="0" err="1"/>
              <a:t>cz</a:t>
            </a:r>
            <a:r>
              <a:rPr lang="pl-PL" sz="2400" dirty="0"/>
              <a:t> </a:t>
            </a:r>
            <a:r>
              <a:rPr lang="pl-PL" sz="2400" dirty="0" err="1"/>
              <a:t>dk-ndk</a:t>
            </a:r>
            <a:r>
              <a:rPr lang="pl-PL" sz="2400" dirty="0"/>
              <a:t> [</a:t>
            </a:r>
            <a:r>
              <a:rPr lang="pl-PL" sz="2400" dirty="0">
                <a:solidFill>
                  <a:srgbClr val="C00000"/>
                </a:solidFill>
              </a:rPr>
              <a:t>za-B</a:t>
            </a:r>
            <a:r>
              <a:rPr lang="pl-PL" sz="2400" dirty="0"/>
              <a:t>]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64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4710AF-3E93-4DCE-BABE-D6F77E88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B53A82-B3B9-4149-91C7-5D8D0FC3E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Potrzeba doprecyzowania informacji słownikowych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	Perspektywy:</a:t>
            </a:r>
          </a:p>
          <a:p>
            <a:r>
              <a:rPr lang="pl-PL" sz="2400" dirty="0"/>
              <a:t>„Monografie” poszczególnych przykładów związków rządu </a:t>
            </a:r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(+ </a:t>
            </a:r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https://kwjp.pl</a:t>
            </a:r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2011-2020)</a:t>
            </a:r>
          </a:p>
          <a:p>
            <a:r>
              <a:rPr lang="pl-PL" sz="2400" dirty="0"/>
              <a:t>Powstanie specjalistycznego słownika rekcji o rozbudowanej strukturze hasła:</a:t>
            </a:r>
          </a:p>
          <a:p>
            <a:pPr marL="0" indent="0">
              <a:buNone/>
            </a:pPr>
            <a:r>
              <a:rPr lang="pl-PL" sz="2400" dirty="0"/>
              <a:t>od „poprawności” do „właściwości” użyć</a:t>
            </a:r>
          </a:p>
        </p:txBody>
      </p:sp>
    </p:spTree>
    <p:extLst>
      <p:ext uri="{BB962C8B-B14F-4D97-AF65-F5344CB8AC3E}">
        <p14:creationId xmlns:p14="http://schemas.microsoft.com/office/powerpoint/2010/main" val="25491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>
                <a:solidFill>
                  <a:schemeClr val="bg2">
                    <a:lumMod val="50000"/>
                  </a:schemeClr>
                </a:solidFill>
              </a:rPr>
              <a:t>Strona projektu: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https://polonista.umk.pl/pages/home/</a:t>
            </a:r>
            <a:br>
              <a:rPr lang="pl-PL" sz="22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90FF865-FBBB-488B-963D-5B5F6EF8E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208" y="0"/>
            <a:ext cx="3396792" cy="27412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B972B3A-096B-40F2-ACB6-E39A1AA00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075" y="5802536"/>
            <a:ext cx="1054699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991987D-A215-4F54-8594-C3B1849FA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52" y="5802536"/>
            <a:ext cx="2584928" cy="9876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91F2F6F-0C9A-4BFF-B5DC-F307751EC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277" y="5866549"/>
            <a:ext cx="1176630" cy="8596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69FABDC-0AFD-4D30-AE67-228F6A8F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882" y="5692799"/>
            <a:ext cx="272514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Układ Obraz z podpisem</a:t>
            </a:r>
          </a:p>
        </p:txBody>
      </p:sp>
      <p:pic>
        <p:nvPicPr>
          <p:cNvPr id="5" name="Obraz — symbol zastępczy 4" descr="Zbliżenie książek na półkach, w tle rozmyty widok większej liczby książek" title="Obraz przykładowy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654670" y="1348990"/>
            <a:ext cx="6430912" cy="4572001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pl-PL" sz="2800" b="1" dirty="0"/>
          </a:p>
          <a:p>
            <a:pPr rtl="0"/>
            <a:endParaRPr lang="pl-PL" sz="2800" b="1" dirty="0"/>
          </a:p>
          <a:p>
            <a:pPr rtl="0"/>
            <a:endParaRPr lang="pl-PL" sz="2800" b="1" dirty="0"/>
          </a:p>
          <a:p>
            <a:pPr rtl="0"/>
            <a:r>
              <a:rPr lang="pl-PL" sz="2800" b="1" dirty="0"/>
              <a:t>Dziękuję za uwagę!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79D8B94-41E7-4C3D-82DF-5194C81C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0" y="5870362"/>
            <a:ext cx="2591025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AF78C64-6286-4F67-9F87-9DCBE302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44" y="5827895"/>
            <a:ext cx="1054699" cy="9876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84260CF-268E-41F8-9609-56FAE019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241" y="5934375"/>
            <a:ext cx="1176630" cy="8596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723EFB7-920A-432D-85D6-5149F67C4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208" y="5718158"/>
            <a:ext cx="272514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Wzajemny transfer „językoznawstwo – glottodydaktyka”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	Wektory transferu:</a:t>
            </a:r>
          </a:p>
          <a:p>
            <a:pPr marL="0" indent="0">
              <a:buNone/>
            </a:pPr>
            <a:r>
              <a:rPr lang="pl-PL" sz="2400" dirty="0"/>
              <a:t>1) „</a:t>
            </a:r>
            <a:r>
              <a:rPr lang="pl-PL" sz="2400" b="1" dirty="0"/>
              <a:t>od glottodydaktyki do językoznawstwa</a:t>
            </a:r>
            <a:r>
              <a:rPr lang="pl-PL" sz="2400" dirty="0"/>
              <a:t>”</a:t>
            </a:r>
          </a:p>
          <a:p>
            <a:pPr marL="0" indent="0">
              <a:buNone/>
            </a:pPr>
            <a:r>
              <a:rPr lang="pl-PL" sz="2400" dirty="0"/>
              <a:t>2) „</a:t>
            </a:r>
            <a:r>
              <a:rPr lang="pl-PL" sz="2400" b="1" dirty="0"/>
              <a:t>od językoznawstwa do glottodydaktyki</a:t>
            </a:r>
            <a:r>
              <a:rPr lang="pl-PL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31BF3B-7B41-4EB0-BA8D-B330C0EC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Wektor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28EBF1-5452-47D7-BAA8-3DD1B4DC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72" y="1422439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arenR"/>
            </a:pPr>
            <a:r>
              <a:rPr lang="pl-PL" sz="2600" dirty="0"/>
              <a:t>Działalność glottodydaktyka bilingwalnego, wychodząca z potrzeby zwalczania interferencji zewnętrznych, daje językoznawcy polonistycznemu materiał wymagający uzupełniających badań korpusowych w obszarze normy współczesnej polszczyzny.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i="1" dirty="0"/>
              <a:t>	</a:t>
            </a:r>
            <a:r>
              <a:rPr lang="pl-PL" sz="2600" dirty="0"/>
              <a:t>ukr. </a:t>
            </a:r>
            <a:r>
              <a:rPr lang="uk-UA" sz="2600" i="1" dirty="0"/>
              <a:t>пробуджувати </a:t>
            </a:r>
            <a:r>
              <a:rPr lang="uk-UA" sz="2600" i="1" dirty="0">
                <a:solidFill>
                  <a:srgbClr val="92D050"/>
                </a:solidFill>
              </a:rPr>
              <a:t>в кого (в людей)</a:t>
            </a:r>
            <a:r>
              <a:rPr lang="uk-UA" sz="2600" dirty="0">
                <a:solidFill>
                  <a:srgbClr val="92D050"/>
                </a:solidFill>
              </a:rPr>
              <a:t>,</a:t>
            </a:r>
            <a:r>
              <a:rPr lang="uk-UA" sz="2600" dirty="0"/>
              <a:t> </a:t>
            </a:r>
            <a:r>
              <a:rPr lang="pl-PL" sz="2600" dirty="0">
                <a:solidFill>
                  <a:schemeClr val="accent5"/>
                </a:solidFill>
              </a:rPr>
              <a:t>	</a:t>
            </a:r>
            <a:endParaRPr lang="uk-UA" sz="2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2600" dirty="0">
                <a:solidFill>
                  <a:schemeClr val="accent5"/>
                </a:solidFill>
              </a:rPr>
              <a:t>	</a:t>
            </a:r>
            <a:r>
              <a:rPr lang="pl-PL" sz="2600" dirty="0">
                <a:solidFill>
                  <a:schemeClr val="accent5"/>
                </a:solidFill>
              </a:rPr>
              <a:t>ale też </a:t>
            </a:r>
            <a:r>
              <a:rPr lang="uk-UA" sz="2600" i="1" dirty="0">
                <a:solidFill>
                  <a:schemeClr val="accent5"/>
                </a:solidFill>
              </a:rPr>
              <a:t>в кому (в людях)</a:t>
            </a:r>
          </a:p>
          <a:p>
            <a:pPr marL="0" indent="0">
              <a:buNone/>
            </a:pPr>
            <a:endParaRPr lang="uk-UA" sz="26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2600" i="1" dirty="0">
                <a:solidFill>
                  <a:schemeClr val="accent5"/>
                </a:solidFill>
              </a:rPr>
              <a:t>	</a:t>
            </a:r>
            <a:r>
              <a:rPr lang="uk-UA" sz="2600" i="1" dirty="0">
                <a:solidFill>
                  <a:srgbClr val="7030A0"/>
                </a:solidFill>
              </a:rPr>
              <a:t>Пробуджувати в дітей інтерес до...</a:t>
            </a:r>
            <a:endParaRPr lang="pl-PL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2600" i="1" dirty="0"/>
              <a:t>	</a:t>
            </a:r>
            <a:endParaRPr lang="pl-PL" sz="26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39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ECF3BE-D352-4060-8DEA-30C8C31B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BDDCB43A-5E05-4B54-9663-BCF926AF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4" y="381000"/>
            <a:ext cx="7926293" cy="6096000"/>
          </a:xfrm>
        </p:spPr>
      </p:pic>
    </p:spTree>
    <p:extLst>
      <p:ext uri="{BB962C8B-B14F-4D97-AF65-F5344CB8AC3E}">
        <p14:creationId xmlns:p14="http://schemas.microsoft.com/office/powerpoint/2010/main" val="16675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95864E-F348-43D5-A8A0-04C66922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A37B926-980F-4C0D-B255-45F1F343A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67" y="612951"/>
            <a:ext cx="9098142" cy="5858188"/>
          </a:xfrm>
        </p:spPr>
      </p:pic>
    </p:spTree>
    <p:extLst>
      <p:ext uri="{BB962C8B-B14F-4D97-AF65-F5344CB8AC3E}">
        <p14:creationId xmlns:p14="http://schemas.microsoft.com/office/powerpoint/2010/main" val="34799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CC8F22-1707-4A7D-B9EF-7DBB682A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B1443A8F-65E8-43D1-909E-FEA426698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4" y="434591"/>
            <a:ext cx="8679683" cy="5988818"/>
          </a:xfrm>
        </p:spPr>
      </p:pic>
    </p:spTree>
    <p:extLst>
      <p:ext uri="{BB962C8B-B14F-4D97-AF65-F5344CB8AC3E}">
        <p14:creationId xmlns:p14="http://schemas.microsoft.com/office/powerpoint/2010/main" val="37689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DF6D6B-D378-4733-919A-102FA277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4093807-7605-4720-B282-67F6EE76E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74" y="523771"/>
            <a:ext cx="9090251" cy="6088044"/>
          </a:xfrm>
        </p:spPr>
      </p:pic>
    </p:spTree>
    <p:extLst>
      <p:ext uri="{BB962C8B-B14F-4D97-AF65-F5344CB8AC3E}">
        <p14:creationId xmlns:p14="http://schemas.microsoft.com/office/powerpoint/2010/main" val="7632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naukow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307_TF03431380" id="{013A8929-BF1B-4A34-8310-23A1581B694D}" vid="{6B44E194-ACCE-413A-8AA0-34B61C282A03}"/>
    </a:ext>
  </a:extLst>
</a:theme>
</file>

<file path=ppt/theme/theme2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naukowa, motyw z prążkami i wstążką (panoramiczna)</Template>
  <TotalTime>0</TotalTime>
  <Words>961</Words>
  <Application>Microsoft Office PowerPoint</Application>
  <PresentationFormat>Panoramiczny</PresentationFormat>
  <Paragraphs>139</Paragraphs>
  <Slides>36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Euphemia</vt:lpstr>
      <vt:lpstr>Plantagenet Cherokee</vt:lpstr>
      <vt:lpstr>Wingdings</vt:lpstr>
      <vt:lpstr>Literatura naukowa 16:9</vt:lpstr>
      <vt:lpstr>Wariantywna rekcja  we współczesnej polszczyźnie: rzutowanie problemów opisu leksykograficznego  na glottodydaktykę</vt:lpstr>
      <vt:lpstr>Wzajemny transfer językoznawstwo – glottodydaktyka: współczesne problemy normatywne składni  w języku ogólnopolskim i w polszczyźnie użytkowników  z pierwszym językiem ukraińskim </vt:lpstr>
      <vt:lpstr>Układ Obraz z podpisem</vt:lpstr>
      <vt:lpstr>Wzajemny transfer „językoznawstwo – glottodydaktyka”</vt:lpstr>
      <vt:lpstr>Wektor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„Budzić w ludziach”</vt:lpstr>
      <vt:lpstr>Wielki słownik języka polskiego</vt:lpstr>
      <vt:lpstr>Badania korpusowe Małgorzaty Gębki-Wolak</vt:lpstr>
      <vt:lpstr>Wektor 2</vt:lpstr>
      <vt:lpstr>Budzić</vt:lpstr>
      <vt:lpstr>Zanurzyć się – WSJP</vt:lpstr>
      <vt:lpstr>Zanurzyć się – ISJP</vt:lpstr>
      <vt:lpstr>Prezentacja programu PowerPoint</vt:lpstr>
      <vt:lpstr>Prezentacja programu PowerPoint</vt:lpstr>
      <vt:lpstr>Prezentacja programu PowerPoint</vt:lpstr>
      <vt:lpstr>Prezentacja programu PowerPoint</vt:lpstr>
      <vt:lpstr>Problematyczne rejestracje słownikowe: różne słowniki</vt:lpstr>
      <vt:lpstr>Problematyczne rejestracje słownikowe: ten sam słownik</vt:lpstr>
      <vt:lpstr>Prezentacja programu PowerPoint</vt:lpstr>
      <vt:lpstr>Prezentacja programu PowerPoint</vt:lpstr>
      <vt:lpstr>Postawić (na czym) / na co – WSJP </vt:lpstr>
      <vt:lpstr>Prezentacja programu PowerPoint</vt:lpstr>
      <vt:lpstr>Prezentacja programu PowerPoint</vt:lpstr>
      <vt:lpstr>Prezentacja programu PowerPoint</vt:lpstr>
      <vt:lpstr>WSJP:</vt:lpstr>
      <vt:lpstr>Prezentacja programu PowerPoint</vt:lpstr>
      <vt:lpstr>ISJP</vt:lpstr>
      <vt:lpstr>Prezentacja programu PowerPoint</vt:lpstr>
      <vt:lpstr>  Strona projektu:  https://polonista.umk.pl/pages/home/  </vt:lpstr>
      <vt:lpstr>Układ Obraz z podpisem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2024-04-10T00:26:59Z</dcterms:created>
  <dcterms:modified xsi:type="dcterms:W3CDTF">2024-04-24T19:50:24Z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