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2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59" r:id="rId10"/>
    <p:sldId id="260" r:id="rId11"/>
    <p:sldId id="261" r:id="rId12"/>
    <p:sldId id="262" r:id="rId13"/>
    <p:sldId id="265" r:id="rId14"/>
    <p:sldId id="282" r:id="rId15"/>
    <p:sldId id="283" r:id="rId16"/>
    <p:sldId id="284" r:id="rId17"/>
    <p:sldId id="285" r:id="rId18"/>
    <p:sldId id="263" r:id="rId19"/>
    <p:sldId id="281" r:id="rId20"/>
    <p:sldId id="264" r:id="rId21"/>
    <p:sldId id="271" r:id="rId22"/>
    <p:sldId id="272" r:id="rId23"/>
    <p:sldId id="273" r:id="rId24"/>
    <p:sldId id="274" r:id="rId25"/>
    <p:sldId id="275" r:id="rId26"/>
    <p:sldId id="277" r:id="rId27"/>
    <p:sldId id="279" r:id="rId28"/>
    <p:sldId id="286" r:id="rId29"/>
    <p:sldId id="278" r:id="rId30"/>
    <p:sldId id="280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7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E569A6-7536-4DC0-A61C-F175563D51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99BE1C9-4C6C-4CEE-8CF8-5EBD0B2A1F20}">
      <dgm:prSet phldrT="[Tekst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8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dirty="0" smtClean="0"/>
            <a:t>utworzony w środowisku webowym </a:t>
          </a:r>
          <a:r>
            <a:rPr lang="pl-PL" sz="2800" b="1" i="1" dirty="0" smtClean="0"/>
            <a:t>Korpusomat.pl</a:t>
          </a:r>
          <a:r>
            <a:rPr lang="pl-PL" sz="2800" i="1" dirty="0" smtClean="0"/>
            <a:t> z </a:t>
          </a:r>
          <a:r>
            <a:rPr lang="pl-PL" sz="2800" dirty="0" smtClean="0"/>
            <a:t>94 elektronicznych wydań Gazety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dirty="0" smtClean="0"/>
            <a:t>393 737 segmentów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800" dirty="0" smtClean="0"/>
            <a:t/>
          </a:r>
          <a:br>
            <a:rPr lang="pl-PL" sz="1800" dirty="0" smtClean="0"/>
          </a:br>
          <a:endParaRPr lang="pl-PL" sz="1800" dirty="0" smtClean="0">
            <a:solidFill>
              <a:schemeClr val="tx1"/>
            </a:solidFill>
          </a:endParaRPr>
        </a:p>
        <a:p>
          <a:pPr algn="l"/>
          <a:endParaRPr lang="pl-PL" dirty="0">
            <a:solidFill>
              <a:schemeClr val="tx1"/>
            </a:solidFill>
          </a:endParaRPr>
        </a:p>
      </dgm:t>
    </dgm:pt>
    <dgm:pt modelId="{5375822B-0485-4474-B1E5-D58A211E3128}" type="parTrans" cxnId="{A0A7C89D-1B61-43BE-8165-22F598C174A2}">
      <dgm:prSet/>
      <dgm:spPr/>
      <dgm:t>
        <a:bodyPr/>
        <a:lstStyle/>
        <a:p>
          <a:endParaRPr lang="pl-PL"/>
        </a:p>
      </dgm:t>
    </dgm:pt>
    <dgm:pt modelId="{6EDE4659-E6FA-4976-8301-4EB5540D2448}" type="sibTrans" cxnId="{A0A7C89D-1B61-43BE-8165-22F598C174A2}">
      <dgm:prSet/>
      <dgm:spPr/>
      <dgm:t>
        <a:bodyPr/>
        <a:lstStyle/>
        <a:p>
          <a:endParaRPr lang="pl-PL"/>
        </a:p>
      </dgm:t>
    </dgm:pt>
    <dgm:pt modelId="{D9E80316-5FBA-4F52-9993-6CBCA5F090DD}">
      <dgm:prSet phldrT="[Tekst]" custT="1"/>
      <dgm:spPr/>
      <dgm:t>
        <a:bodyPr/>
        <a:lstStyle/>
        <a:p>
          <a:pPr algn="ctr"/>
          <a:r>
            <a:rPr lang="pl-PL" sz="3200" dirty="0" smtClean="0"/>
            <a:t>„odpytywany” dzięki narzędziom wbudowanym w </a:t>
          </a:r>
          <a:r>
            <a:rPr lang="pl-PL" sz="3200" i="1" dirty="0" err="1" smtClean="0"/>
            <a:t>Korpusomat</a:t>
          </a:r>
          <a:endParaRPr lang="pl-PL" sz="3200" i="1" dirty="0"/>
        </a:p>
      </dgm:t>
    </dgm:pt>
    <dgm:pt modelId="{F79F9BEF-850C-4C95-8AEC-8BC366529059}" type="parTrans" cxnId="{B8B0ED37-1E64-43C8-A5E8-FB48D52E322C}">
      <dgm:prSet/>
      <dgm:spPr/>
      <dgm:t>
        <a:bodyPr/>
        <a:lstStyle/>
        <a:p>
          <a:endParaRPr lang="pl-PL"/>
        </a:p>
      </dgm:t>
    </dgm:pt>
    <dgm:pt modelId="{69F0F2AC-B507-41BC-BA86-A9DE1757363F}" type="sibTrans" cxnId="{B8B0ED37-1E64-43C8-A5E8-FB48D52E322C}">
      <dgm:prSet/>
      <dgm:spPr/>
      <dgm:t>
        <a:bodyPr/>
        <a:lstStyle/>
        <a:p>
          <a:endParaRPr lang="pl-PL"/>
        </a:p>
      </dgm:t>
    </dgm:pt>
    <dgm:pt modelId="{A1B28809-EF89-4283-B89A-5CC1EF508D81}" type="pres">
      <dgm:prSet presAssocID="{B1E569A6-7536-4DC0-A61C-F175563D51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F878DA6-2C6D-48A2-9385-06052798060F}" type="pres">
      <dgm:prSet presAssocID="{399BE1C9-4C6C-4CEE-8CF8-5EBD0B2A1F20}" presName="parentLin" presStyleCnt="0"/>
      <dgm:spPr/>
    </dgm:pt>
    <dgm:pt modelId="{8AAB35B7-B070-4E63-B1FF-6C543DDC36B9}" type="pres">
      <dgm:prSet presAssocID="{399BE1C9-4C6C-4CEE-8CF8-5EBD0B2A1F20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53BED99-DC57-4905-AE64-607AB943E798}" type="pres">
      <dgm:prSet presAssocID="{399BE1C9-4C6C-4CEE-8CF8-5EBD0B2A1F20}" presName="parentText" presStyleLbl="node1" presStyleIdx="0" presStyleCnt="2" custScaleX="142857" custScaleY="375150" custLinFactNeighborX="-6669" custLinFactNeighborY="-1154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80E6C3A-AC34-4A3D-A932-B45DDD479D8A}" type="pres">
      <dgm:prSet presAssocID="{399BE1C9-4C6C-4CEE-8CF8-5EBD0B2A1F20}" presName="negativeSpace" presStyleCnt="0"/>
      <dgm:spPr/>
    </dgm:pt>
    <dgm:pt modelId="{C96E856A-3D2B-409C-AE65-AE24FE65B2CB}" type="pres">
      <dgm:prSet presAssocID="{399BE1C9-4C6C-4CEE-8CF8-5EBD0B2A1F20}" presName="childText" presStyleLbl="conFgAcc1" presStyleIdx="0" presStyleCnt="2">
        <dgm:presLayoutVars>
          <dgm:bulletEnabled val="1"/>
        </dgm:presLayoutVars>
      </dgm:prSet>
      <dgm:spPr/>
    </dgm:pt>
    <dgm:pt modelId="{4AB62AC0-377F-436F-A755-683CE72B001B}" type="pres">
      <dgm:prSet presAssocID="{6EDE4659-E6FA-4976-8301-4EB5540D2448}" presName="spaceBetweenRectangles" presStyleCnt="0"/>
      <dgm:spPr/>
    </dgm:pt>
    <dgm:pt modelId="{B23D9408-A6EF-402C-8F9F-964DBD811079}" type="pres">
      <dgm:prSet presAssocID="{D9E80316-5FBA-4F52-9993-6CBCA5F090DD}" presName="parentLin" presStyleCnt="0"/>
      <dgm:spPr/>
    </dgm:pt>
    <dgm:pt modelId="{E549F6F4-658E-4AEC-BC1E-D22C5C15E6CC}" type="pres">
      <dgm:prSet presAssocID="{D9E80316-5FBA-4F52-9993-6CBCA5F090DD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D50256F1-1DBD-4860-BDF7-738A1D83247C}" type="pres">
      <dgm:prSet presAssocID="{D9E80316-5FBA-4F52-9993-6CBCA5F090DD}" presName="parentText" presStyleLbl="node1" presStyleIdx="1" presStyleCnt="2" custScaleX="142857" custScaleY="297950" custLinFactNeighborX="797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DF9D986-B06C-4CCD-90B0-79CB111D887F}" type="pres">
      <dgm:prSet presAssocID="{D9E80316-5FBA-4F52-9993-6CBCA5F090DD}" presName="negativeSpace" presStyleCnt="0"/>
      <dgm:spPr/>
    </dgm:pt>
    <dgm:pt modelId="{9299330C-08DA-41A3-BBCA-6BA3185B2DA8}" type="pres">
      <dgm:prSet presAssocID="{D9E80316-5FBA-4F52-9993-6CBCA5F090DD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0A7C89D-1B61-43BE-8165-22F598C174A2}" srcId="{B1E569A6-7536-4DC0-A61C-F175563D5122}" destId="{399BE1C9-4C6C-4CEE-8CF8-5EBD0B2A1F20}" srcOrd="0" destOrd="0" parTransId="{5375822B-0485-4474-B1E5-D58A211E3128}" sibTransId="{6EDE4659-E6FA-4976-8301-4EB5540D2448}"/>
    <dgm:cxn modelId="{4FAC5C5B-1B12-4415-B3E2-88913A8AC123}" type="presOf" srcId="{399BE1C9-4C6C-4CEE-8CF8-5EBD0B2A1F20}" destId="{853BED99-DC57-4905-AE64-607AB943E798}" srcOrd="1" destOrd="0" presId="urn:microsoft.com/office/officeart/2005/8/layout/list1"/>
    <dgm:cxn modelId="{D5635518-CD9A-4111-8E1C-259C7CFC7B22}" type="presOf" srcId="{399BE1C9-4C6C-4CEE-8CF8-5EBD0B2A1F20}" destId="{8AAB35B7-B070-4E63-B1FF-6C543DDC36B9}" srcOrd="0" destOrd="0" presId="urn:microsoft.com/office/officeart/2005/8/layout/list1"/>
    <dgm:cxn modelId="{BCFAF99C-3382-45AB-B4CC-036DBAAE4F4B}" type="presOf" srcId="{D9E80316-5FBA-4F52-9993-6CBCA5F090DD}" destId="{E549F6F4-658E-4AEC-BC1E-D22C5C15E6CC}" srcOrd="0" destOrd="0" presId="urn:microsoft.com/office/officeart/2005/8/layout/list1"/>
    <dgm:cxn modelId="{40110FE7-6A77-41A3-83F6-F927D09174A1}" type="presOf" srcId="{B1E569A6-7536-4DC0-A61C-F175563D5122}" destId="{A1B28809-EF89-4283-B89A-5CC1EF508D81}" srcOrd="0" destOrd="0" presId="urn:microsoft.com/office/officeart/2005/8/layout/list1"/>
    <dgm:cxn modelId="{B8B0ED37-1E64-43C8-A5E8-FB48D52E322C}" srcId="{B1E569A6-7536-4DC0-A61C-F175563D5122}" destId="{D9E80316-5FBA-4F52-9993-6CBCA5F090DD}" srcOrd="1" destOrd="0" parTransId="{F79F9BEF-850C-4C95-8AEC-8BC366529059}" sibTransId="{69F0F2AC-B507-41BC-BA86-A9DE1757363F}"/>
    <dgm:cxn modelId="{5D37DAD6-0714-43A9-8040-CAB26FAFB963}" type="presOf" srcId="{D9E80316-5FBA-4F52-9993-6CBCA5F090DD}" destId="{D50256F1-1DBD-4860-BDF7-738A1D83247C}" srcOrd="1" destOrd="0" presId="urn:microsoft.com/office/officeart/2005/8/layout/list1"/>
    <dgm:cxn modelId="{B81839A3-47E2-4FF8-A6DF-F0764FFBCF59}" type="presParOf" srcId="{A1B28809-EF89-4283-B89A-5CC1EF508D81}" destId="{EF878DA6-2C6D-48A2-9385-06052798060F}" srcOrd="0" destOrd="0" presId="urn:microsoft.com/office/officeart/2005/8/layout/list1"/>
    <dgm:cxn modelId="{5DBB1B82-36E1-4158-A68E-727B1DA64DB7}" type="presParOf" srcId="{EF878DA6-2C6D-48A2-9385-06052798060F}" destId="{8AAB35B7-B070-4E63-B1FF-6C543DDC36B9}" srcOrd="0" destOrd="0" presId="urn:microsoft.com/office/officeart/2005/8/layout/list1"/>
    <dgm:cxn modelId="{E96230DC-8750-4586-8C26-45A6B7C68B68}" type="presParOf" srcId="{EF878DA6-2C6D-48A2-9385-06052798060F}" destId="{853BED99-DC57-4905-AE64-607AB943E798}" srcOrd="1" destOrd="0" presId="urn:microsoft.com/office/officeart/2005/8/layout/list1"/>
    <dgm:cxn modelId="{EFCBCB56-2CE3-43EB-8132-443CD4C7CE70}" type="presParOf" srcId="{A1B28809-EF89-4283-B89A-5CC1EF508D81}" destId="{A80E6C3A-AC34-4A3D-A932-B45DDD479D8A}" srcOrd="1" destOrd="0" presId="urn:microsoft.com/office/officeart/2005/8/layout/list1"/>
    <dgm:cxn modelId="{00F52DA3-7305-4FB0-BBA9-E59BEA836F24}" type="presParOf" srcId="{A1B28809-EF89-4283-B89A-5CC1EF508D81}" destId="{C96E856A-3D2B-409C-AE65-AE24FE65B2CB}" srcOrd="2" destOrd="0" presId="urn:microsoft.com/office/officeart/2005/8/layout/list1"/>
    <dgm:cxn modelId="{E7841F36-7B00-44D8-BADE-AE147824B933}" type="presParOf" srcId="{A1B28809-EF89-4283-B89A-5CC1EF508D81}" destId="{4AB62AC0-377F-436F-A755-683CE72B001B}" srcOrd="3" destOrd="0" presId="urn:microsoft.com/office/officeart/2005/8/layout/list1"/>
    <dgm:cxn modelId="{C5C34B36-6834-4C27-A0D6-561083D0907F}" type="presParOf" srcId="{A1B28809-EF89-4283-B89A-5CC1EF508D81}" destId="{B23D9408-A6EF-402C-8F9F-964DBD811079}" srcOrd="4" destOrd="0" presId="urn:microsoft.com/office/officeart/2005/8/layout/list1"/>
    <dgm:cxn modelId="{FE6F8E28-9E31-41BE-BE33-B7FE7E67D5D9}" type="presParOf" srcId="{B23D9408-A6EF-402C-8F9F-964DBD811079}" destId="{E549F6F4-658E-4AEC-BC1E-D22C5C15E6CC}" srcOrd="0" destOrd="0" presId="urn:microsoft.com/office/officeart/2005/8/layout/list1"/>
    <dgm:cxn modelId="{5389E43B-579B-46A3-AB16-A8CA06832A5D}" type="presParOf" srcId="{B23D9408-A6EF-402C-8F9F-964DBD811079}" destId="{D50256F1-1DBD-4860-BDF7-738A1D83247C}" srcOrd="1" destOrd="0" presId="urn:microsoft.com/office/officeart/2005/8/layout/list1"/>
    <dgm:cxn modelId="{C88A3484-A494-420C-8769-74AE688E15DD}" type="presParOf" srcId="{A1B28809-EF89-4283-B89A-5CC1EF508D81}" destId="{EDF9D986-B06C-4CCD-90B0-79CB111D887F}" srcOrd="5" destOrd="0" presId="urn:microsoft.com/office/officeart/2005/8/layout/list1"/>
    <dgm:cxn modelId="{012E6B27-355B-4D2F-B578-5747A2759D12}" type="presParOf" srcId="{A1B28809-EF89-4283-B89A-5CC1EF508D81}" destId="{9299330C-08DA-41A3-BBCA-6BA3185B2DA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3E0457-9AE1-47E2-B31E-EF4BB8865CE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51325E7-1791-44A0-A8FE-4F7E62323069}">
      <dgm:prSet phldrT="[Tekst]" phldr="1"/>
      <dgm:spPr/>
      <dgm:t>
        <a:bodyPr/>
        <a:lstStyle/>
        <a:p>
          <a:endParaRPr lang="pl-PL" dirty="0"/>
        </a:p>
      </dgm:t>
    </dgm:pt>
    <dgm:pt modelId="{DA7113B9-115D-42B9-A083-9D0F321D76EC}" type="parTrans" cxnId="{800FCA9F-0D18-4E27-85D0-AB3B6F481C3A}">
      <dgm:prSet/>
      <dgm:spPr/>
      <dgm:t>
        <a:bodyPr/>
        <a:lstStyle/>
        <a:p>
          <a:endParaRPr lang="pl-PL"/>
        </a:p>
      </dgm:t>
    </dgm:pt>
    <dgm:pt modelId="{44B0B747-44A5-4F41-B336-9DA0AC2C0D95}" type="sibTrans" cxnId="{800FCA9F-0D18-4E27-85D0-AB3B6F481C3A}">
      <dgm:prSet/>
      <dgm:spPr/>
      <dgm:t>
        <a:bodyPr/>
        <a:lstStyle/>
        <a:p>
          <a:endParaRPr lang="pl-PL"/>
        </a:p>
      </dgm:t>
    </dgm:pt>
    <dgm:pt modelId="{B79E3B13-08FF-4660-9DE5-38109AAB0A0A}">
      <dgm:prSet phldrT="[Tekst]" custT="1"/>
      <dgm:spPr/>
      <dgm:t>
        <a:bodyPr/>
        <a:lstStyle/>
        <a:p>
          <a:r>
            <a:rPr lang="pl-PL" sz="2400" b="1" dirty="0" smtClean="0"/>
            <a:t>Badanie korpusu Polskiej Gazety Bukowiny</a:t>
          </a:r>
          <a:endParaRPr lang="pl-PL" sz="2400" b="1" dirty="0"/>
        </a:p>
      </dgm:t>
    </dgm:pt>
    <dgm:pt modelId="{78F3E75E-8900-48BE-AE9F-CB877579DADE}" type="parTrans" cxnId="{35C4290F-7C21-4A13-9274-76E18FB35D21}">
      <dgm:prSet/>
      <dgm:spPr/>
      <dgm:t>
        <a:bodyPr/>
        <a:lstStyle/>
        <a:p>
          <a:endParaRPr lang="pl-PL"/>
        </a:p>
      </dgm:t>
    </dgm:pt>
    <dgm:pt modelId="{54C2CF22-1133-48CA-A54F-0DDDE68217C0}" type="sibTrans" cxnId="{35C4290F-7C21-4A13-9274-76E18FB35D21}">
      <dgm:prSet/>
      <dgm:spPr/>
      <dgm:t>
        <a:bodyPr/>
        <a:lstStyle/>
        <a:p>
          <a:endParaRPr lang="pl-PL"/>
        </a:p>
      </dgm:t>
    </dgm:pt>
    <dgm:pt modelId="{809088F1-5ACF-4E14-AA08-78B691377860}">
      <dgm:prSet phldrT="[Tekst]" custT="1"/>
      <dgm:spPr/>
      <dgm:t>
        <a:bodyPr/>
        <a:lstStyle/>
        <a:p>
          <a:r>
            <a:rPr lang="pl-PL" sz="2400" b="1" dirty="0" smtClean="0"/>
            <a:t>Problemy badawcze, materiał</a:t>
          </a:r>
          <a:endParaRPr lang="pl-PL" sz="2400" b="1" dirty="0"/>
        </a:p>
      </dgm:t>
    </dgm:pt>
    <dgm:pt modelId="{DAEE54CB-5F02-4C59-B9D6-5CB54A74FD23}" type="parTrans" cxnId="{81B8387C-96CA-429D-A396-15ED9CBF0F71}">
      <dgm:prSet/>
      <dgm:spPr/>
      <dgm:t>
        <a:bodyPr/>
        <a:lstStyle/>
        <a:p>
          <a:endParaRPr lang="pl-PL"/>
        </a:p>
      </dgm:t>
    </dgm:pt>
    <dgm:pt modelId="{823F0B8B-29AA-4C89-87C5-8F80BC71366D}" type="sibTrans" cxnId="{81B8387C-96CA-429D-A396-15ED9CBF0F71}">
      <dgm:prSet/>
      <dgm:spPr/>
      <dgm:t>
        <a:bodyPr/>
        <a:lstStyle/>
        <a:p>
          <a:endParaRPr lang="pl-PL"/>
        </a:p>
      </dgm:t>
    </dgm:pt>
    <dgm:pt modelId="{E3D08EFC-371C-4232-B186-4C992B720088}">
      <dgm:prSet phldrT="[Tekst]" phldr="1"/>
      <dgm:spPr/>
      <dgm:t>
        <a:bodyPr/>
        <a:lstStyle/>
        <a:p>
          <a:endParaRPr lang="pl-PL" dirty="0"/>
        </a:p>
      </dgm:t>
    </dgm:pt>
    <dgm:pt modelId="{A9FEBB0A-5835-4BAC-85C3-88C526D2C39F}" type="parTrans" cxnId="{61832FB1-9B03-44DC-832C-819D1C11515B}">
      <dgm:prSet/>
      <dgm:spPr/>
      <dgm:t>
        <a:bodyPr/>
        <a:lstStyle/>
        <a:p>
          <a:endParaRPr lang="pl-PL"/>
        </a:p>
      </dgm:t>
    </dgm:pt>
    <dgm:pt modelId="{9A693CFF-DE85-43BF-B759-E5A9E61226EA}" type="sibTrans" cxnId="{61832FB1-9B03-44DC-832C-819D1C11515B}">
      <dgm:prSet/>
      <dgm:spPr/>
      <dgm:t>
        <a:bodyPr/>
        <a:lstStyle/>
        <a:p>
          <a:endParaRPr lang="pl-PL"/>
        </a:p>
      </dgm:t>
    </dgm:pt>
    <dgm:pt modelId="{09EE89F5-C1C8-4851-861F-D3ABE1A10E02}">
      <dgm:prSet phldrT="[Tekst]" custT="1"/>
      <dgm:spPr/>
      <dgm:t>
        <a:bodyPr/>
        <a:lstStyle/>
        <a:p>
          <a:r>
            <a:rPr lang="pl-PL" sz="2400" b="1" dirty="0" smtClean="0"/>
            <a:t>Badanie korpusu współczesnej polszczyzny</a:t>
          </a:r>
          <a:endParaRPr lang="pl-PL" sz="2400" b="1" dirty="0"/>
        </a:p>
      </dgm:t>
    </dgm:pt>
    <dgm:pt modelId="{1CCAE0B8-CFA8-43B9-B655-6BA19B219B1A}" type="parTrans" cxnId="{18542DFA-A264-4F54-A00F-3FC521755059}">
      <dgm:prSet/>
      <dgm:spPr/>
      <dgm:t>
        <a:bodyPr/>
        <a:lstStyle/>
        <a:p>
          <a:endParaRPr lang="pl-PL"/>
        </a:p>
      </dgm:t>
    </dgm:pt>
    <dgm:pt modelId="{CD7E2D21-18EA-4383-A814-F47FFEAB4A85}" type="sibTrans" cxnId="{18542DFA-A264-4F54-A00F-3FC521755059}">
      <dgm:prSet/>
      <dgm:spPr/>
      <dgm:t>
        <a:bodyPr/>
        <a:lstStyle/>
        <a:p>
          <a:endParaRPr lang="pl-PL"/>
        </a:p>
      </dgm:t>
    </dgm:pt>
    <dgm:pt modelId="{B2750067-F908-4A98-A352-A1C79BA9E4CC}">
      <dgm:prSet phldrT="[Tekst]" custT="1"/>
      <dgm:spPr/>
      <dgm:t>
        <a:bodyPr/>
        <a:lstStyle/>
        <a:p>
          <a:r>
            <a:rPr lang="pl-PL" sz="2400" b="1" dirty="0" smtClean="0"/>
            <a:t>Pogłębiony opis zjawiska </a:t>
          </a:r>
          <a:endParaRPr lang="pl-PL" sz="2400" b="1" dirty="0"/>
        </a:p>
      </dgm:t>
    </dgm:pt>
    <dgm:pt modelId="{62044414-8614-4436-BAE5-F3D5E4D20856}" type="parTrans" cxnId="{BBFC98A0-C38F-4D29-85A3-3FC0CD7381C2}">
      <dgm:prSet/>
      <dgm:spPr/>
      <dgm:t>
        <a:bodyPr/>
        <a:lstStyle/>
        <a:p>
          <a:endParaRPr lang="pl-PL"/>
        </a:p>
      </dgm:t>
    </dgm:pt>
    <dgm:pt modelId="{D9EA2E99-4698-4405-86DD-9A93B064065B}" type="sibTrans" cxnId="{BBFC98A0-C38F-4D29-85A3-3FC0CD7381C2}">
      <dgm:prSet/>
      <dgm:spPr/>
      <dgm:t>
        <a:bodyPr/>
        <a:lstStyle/>
        <a:p>
          <a:endParaRPr lang="pl-PL"/>
        </a:p>
      </dgm:t>
    </dgm:pt>
    <dgm:pt modelId="{E07A4DEC-B623-4F44-9BFA-AB68528C9E4E}">
      <dgm:prSet phldrT="[Tekst]" phldr="1"/>
      <dgm:spPr/>
      <dgm:t>
        <a:bodyPr/>
        <a:lstStyle/>
        <a:p>
          <a:endParaRPr lang="pl-PL" dirty="0"/>
        </a:p>
      </dgm:t>
    </dgm:pt>
    <dgm:pt modelId="{B5EC73E9-9903-4D51-A5D7-957347E253B9}" type="parTrans" cxnId="{ECCDB47A-D479-47DA-954B-00D30780DC5C}">
      <dgm:prSet/>
      <dgm:spPr/>
      <dgm:t>
        <a:bodyPr/>
        <a:lstStyle/>
        <a:p>
          <a:endParaRPr lang="pl-PL"/>
        </a:p>
      </dgm:t>
    </dgm:pt>
    <dgm:pt modelId="{B5E817AA-FC75-4F66-8D87-6117B09EBA35}" type="sibTrans" cxnId="{ECCDB47A-D479-47DA-954B-00D30780DC5C}">
      <dgm:prSet/>
      <dgm:spPr/>
      <dgm:t>
        <a:bodyPr/>
        <a:lstStyle/>
        <a:p>
          <a:endParaRPr lang="pl-PL"/>
        </a:p>
      </dgm:t>
    </dgm:pt>
    <dgm:pt modelId="{356A4C92-D600-4D79-B0E0-1485FE306357}">
      <dgm:prSet phldrT="[Tekst]" custT="1"/>
      <dgm:spPr/>
      <dgm:t>
        <a:bodyPr/>
        <a:lstStyle/>
        <a:p>
          <a:r>
            <a:rPr lang="pl-PL" sz="2000" b="1" dirty="0" smtClean="0"/>
            <a:t>Wnioski dotyczące konwencji, na których współcześnie opiera się polska składni (współczesny stan normy)</a:t>
          </a:r>
          <a:endParaRPr lang="pl-PL" sz="2000" b="1" dirty="0"/>
        </a:p>
      </dgm:t>
    </dgm:pt>
    <dgm:pt modelId="{85E98FB6-9E67-49DA-A486-AD1EDB5DC463}" type="parTrans" cxnId="{9ED6EA2A-48E9-433D-8BB5-8252148BE613}">
      <dgm:prSet/>
      <dgm:spPr/>
      <dgm:t>
        <a:bodyPr/>
        <a:lstStyle/>
        <a:p>
          <a:endParaRPr lang="pl-PL"/>
        </a:p>
      </dgm:t>
    </dgm:pt>
    <dgm:pt modelId="{9DB53140-7412-45C1-B3FB-B8DD798C3E24}" type="sibTrans" cxnId="{9ED6EA2A-48E9-433D-8BB5-8252148BE613}">
      <dgm:prSet/>
      <dgm:spPr/>
      <dgm:t>
        <a:bodyPr/>
        <a:lstStyle/>
        <a:p>
          <a:endParaRPr lang="pl-PL"/>
        </a:p>
      </dgm:t>
    </dgm:pt>
    <dgm:pt modelId="{FC7F7906-B346-4AA5-80CA-A9052ABFB5D6}">
      <dgm:prSet phldrT="[Tekst]" custT="1"/>
      <dgm:spPr/>
      <dgm:t>
        <a:bodyPr/>
        <a:lstStyle/>
        <a:p>
          <a:r>
            <a:rPr lang="pl-PL" sz="2000" b="1" dirty="0" smtClean="0"/>
            <a:t>Zastosowanie wyników badań w językoznawstwie </a:t>
          </a:r>
          <a:br>
            <a:rPr lang="pl-PL" sz="2000" b="1" dirty="0" smtClean="0"/>
          </a:br>
          <a:r>
            <a:rPr lang="pl-PL" sz="2000" b="1" dirty="0" smtClean="0"/>
            <a:t>i glottodydaktyce </a:t>
          </a:r>
          <a:br>
            <a:rPr lang="pl-PL" sz="2000" b="1" dirty="0" smtClean="0"/>
          </a:br>
          <a:r>
            <a:rPr lang="pl-PL" sz="2000" b="0" dirty="0" smtClean="0"/>
            <a:t>(uzupełnienie opisu gramatycznego, aktualizacja/ uszczegółowienie wskazówek normatywnych)</a:t>
          </a:r>
          <a:endParaRPr lang="pl-PL" sz="2000" b="0" dirty="0"/>
        </a:p>
      </dgm:t>
    </dgm:pt>
    <dgm:pt modelId="{C21A9C9E-91FC-44D1-B73F-D659D1935692}" type="parTrans" cxnId="{975B29B2-BB77-43D9-9A96-B414EE08BB6E}">
      <dgm:prSet/>
      <dgm:spPr/>
      <dgm:t>
        <a:bodyPr/>
        <a:lstStyle/>
        <a:p>
          <a:endParaRPr lang="pl-PL"/>
        </a:p>
      </dgm:t>
    </dgm:pt>
    <dgm:pt modelId="{5EA8715F-3D43-4F34-8C37-3B0867CA090B}" type="sibTrans" cxnId="{975B29B2-BB77-43D9-9A96-B414EE08BB6E}">
      <dgm:prSet/>
      <dgm:spPr/>
      <dgm:t>
        <a:bodyPr/>
        <a:lstStyle/>
        <a:p>
          <a:endParaRPr lang="pl-PL"/>
        </a:p>
      </dgm:t>
    </dgm:pt>
    <dgm:pt modelId="{42AFA8F7-D4EC-4041-9C52-F97E0A62D473}" type="pres">
      <dgm:prSet presAssocID="{B43E0457-9AE1-47E2-B31E-EF4BB8865CE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5F63E9E-BEC1-4159-B750-02F89F8DD35D}" type="pres">
      <dgm:prSet presAssocID="{051325E7-1791-44A0-A8FE-4F7E62323069}" presName="composite" presStyleCnt="0"/>
      <dgm:spPr/>
    </dgm:pt>
    <dgm:pt modelId="{EBF5CF38-DCCA-4658-9402-C0DAC5884B9D}" type="pres">
      <dgm:prSet presAssocID="{051325E7-1791-44A0-A8FE-4F7E6232306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28261B-83E3-4A6B-B613-A258FD755914}" type="pres">
      <dgm:prSet presAssocID="{051325E7-1791-44A0-A8FE-4F7E6232306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0CECB9B-23DD-43A8-8793-0FA93AB49F93}" type="pres">
      <dgm:prSet presAssocID="{44B0B747-44A5-4F41-B336-9DA0AC2C0D95}" presName="sp" presStyleCnt="0"/>
      <dgm:spPr/>
    </dgm:pt>
    <dgm:pt modelId="{EB38DE3F-099B-45DB-80A8-FCC343DF9152}" type="pres">
      <dgm:prSet presAssocID="{E3D08EFC-371C-4232-B186-4C992B720088}" presName="composite" presStyleCnt="0"/>
      <dgm:spPr/>
    </dgm:pt>
    <dgm:pt modelId="{510A8ACC-1111-4FBD-8C10-38C90A2B21C6}" type="pres">
      <dgm:prSet presAssocID="{E3D08EFC-371C-4232-B186-4C992B72008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97168C-A613-43E8-8BD5-E716DFB70D02}" type="pres">
      <dgm:prSet presAssocID="{E3D08EFC-371C-4232-B186-4C992B72008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E8148D9-4544-45C3-A79E-AF52A8F61815}" type="pres">
      <dgm:prSet presAssocID="{9A693CFF-DE85-43BF-B759-E5A9E61226EA}" presName="sp" presStyleCnt="0"/>
      <dgm:spPr/>
    </dgm:pt>
    <dgm:pt modelId="{0CC61B0C-1FAE-4A50-AA3C-9C8255AEBFFB}" type="pres">
      <dgm:prSet presAssocID="{E07A4DEC-B623-4F44-9BFA-AB68528C9E4E}" presName="composite" presStyleCnt="0"/>
      <dgm:spPr/>
    </dgm:pt>
    <dgm:pt modelId="{FAA5F50C-102B-439F-A342-02BA47463F71}" type="pres">
      <dgm:prSet presAssocID="{E07A4DEC-B623-4F44-9BFA-AB68528C9E4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694FD73-7687-4763-8D91-EBBCA94096D2}" type="pres">
      <dgm:prSet presAssocID="{E07A4DEC-B623-4F44-9BFA-AB68528C9E4E}" presName="descendantText" presStyleLbl="alignAcc1" presStyleIdx="2" presStyleCnt="3" custScaleY="144541" custLinFactNeighborX="1676" custLinFactNeighborY="301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B555B85-F489-4341-9A82-6307266ED98B}" type="presOf" srcId="{E3D08EFC-371C-4232-B186-4C992B720088}" destId="{510A8ACC-1111-4FBD-8C10-38C90A2B21C6}" srcOrd="0" destOrd="0" presId="urn:microsoft.com/office/officeart/2005/8/layout/chevron2"/>
    <dgm:cxn modelId="{18542DFA-A264-4F54-A00F-3FC521755059}" srcId="{E3D08EFC-371C-4232-B186-4C992B720088}" destId="{09EE89F5-C1C8-4851-861F-D3ABE1A10E02}" srcOrd="0" destOrd="0" parTransId="{1CCAE0B8-CFA8-43B9-B655-6BA19B219B1A}" sibTransId="{CD7E2D21-18EA-4383-A814-F47FFEAB4A85}"/>
    <dgm:cxn modelId="{61832FB1-9B03-44DC-832C-819D1C11515B}" srcId="{B43E0457-9AE1-47E2-B31E-EF4BB8865CEA}" destId="{E3D08EFC-371C-4232-B186-4C992B720088}" srcOrd="1" destOrd="0" parTransId="{A9FEBB0A-5835-4BAC-85C3-88C526D2C39F}" sibTransId="{9A693CFF-DE85-43BF-B759-E5A9E61226EA}"/>
    <dgm:cxn modelId="{A1AC0F20-B98E-4783-8535-12ED66B80D62}" type="presOf" srcId="{356A4C92-D600-4D79-B0E0-1485FE306357}" destId="{A694FD73-7687-4763-8D91-EBBCA94096D2}" srcOrd="0" destOrd="0" presId="urn:microsoft.com/office/officeart/2005/8/layout/chevron2"/>
    <dgm:cxn modelId="{1209CCB5-7B88-4978-B05D-F8648F3496A8}" type="presOf" srcId="{E07A4DEC-B623-4F44-9BFA-AB68528C9E4E}" destId="{FAA5F50C-102B-439F-A342-02BA47463F71}" srcOrd="0" destOrd="0" presId="urn:microsoft.com/office/officeart/2005/8/layout/chevron2"/>
    <dgm:cxn modelId="{BBFC98A0-C38F-4D29-85A3-3FC0CD7381C2}" srcId="{E3D08EFC-371C-4232-B186-4C992B720088}" destId="{B2750067-F908-4A98-A352-A1C79BA9E4CC}" srcOrd="1" destOrd="0" parTransId="{62044414-8614-4436-BAE5-F3D5E4D20856}" sibTransId="{D9EA2E99-4698-4405-86DD-9A93B064065B}"/>
    <dgm:cxn modelId="{BF7740F8-16EA-4D26-9FFC-EEA39D216D20}" type="presOf" srcId="{051325E7-1791-44A0-A8FE-4F7E62323069}" destId="{EBF5CF38-DCCA-4658-9402-C0DAC5884B9D}" srcOrd="0" destOrd="0" presId="urn:microsoft.com/office/officeart/2005/8/layout/chevron2"/>
    <dgm:cxn modelId="{81B8387C-96CA-429D-A396-15ED9CBF0F71}" srcId="{051325E7-1791-44A0-A8FE-4F7E62323069}" destId="{809088F1-5ACF-4E14-AA08-78B691377860}" srcOrd="1" destOrd="0" parTransId="{DAEE54CB-5F02-4C59-B9D6-5CB54A74FD23}" sibTransId="{823F0B8B-29AA-4C89-87C5-8F80BC71366D}"/>
    <dgm:cxn modelId="{E0136558-0A36-495F-8480-089F47DD83DB}" type="presOf" srcId="{B2750067-F908-4A98-A352-A1C79BA9E4CC}" destId="{6F97168C-A613-43E8-8BD5-E716DFB70D02}" srcOrd="0" destOrd="1" presId="urn:microsoft.com/office/officeart/2005/8/layout/chevron2"/>
    <dgm:cxn modelId="{6F76ED33-6CC0-482E-BDBD-D8DB3690686B}" type="presOf" srcId="{B43E0457-9AE1-47E2-B31E-EF4BB8865CEA}" destId="{42AFA8F7-D4EC-4041-9C52-F97E0A62D473}" srcOrd="0" destOrd="0" presId="urn:microsoft.com/office/officeart/2005/8/layout/chevron2"/>
    <dgm:cxn modelId="{975B29B2-BB77-43D9-9A96-B414EE08BB6E}" srcId="{E07A4DEC-B623-4F44-9BFA-AB68528C9E4E}" destId="{FC7F7906-B346-4AA5-80CA-A9052ABFB5D6}" srcOrd="1" destOrd="0" parTransId="{C21A9C9E-91FC-44D1-B73F-D659D1935692}" sibTransId="{5EA8715F-3D43-4F34-8C37-3B0867CA090B}"/>
    <dgm:cxn modelId="{9ED6EA2A-48E9-433D-8BB5-8252148BE613}" srcId="{E07A4DEC-B623-4F44-9BFA-AB68528C9E4E}" destId="{356A4C92-D600-4D79-B0E0-1485FE306357}" srcOrd="0" destOrd="0" parTransId="{85E98FB6-9E67-49DA-A486-AD1EDB5DC463}" sibTransId="{9DB53140-7412-45C1-B3FB-B8DD798C3E24}"/>
    <dgm:cxn modelId="{ECCDB47A-D479-47DA-954B-00D30780DC5C}" srcId="{B43E0457-9AE1-47E2-B31E-EF4BB8865CEA}" destId="{E07A4DEC-B623-4F44-9BFA-AB68528C9E4E}" srcOrd="2" destOrd="0" parTransId="{B5EC73E9-9903-4D51-A5D7-957347E253B9}" sibTransId="{B5E817AA-FC75-4F66-8D87-6117B09EBA35}"/>
    <dgm:cxn modelId="{580A379E-93AF-4A48-BCF4-23D7215EC76F}" type="presOf" srcId="{09EE89F5-C1C8-4851-861F-D3ABE1A10E02}" destId="{6F97168C-A613-43E8-8BD5-E716DFB70D02}" srcOrd="0" destOrd="0" presId="urn:microsoft.com/office/officeart/2005/8/layout/chevron2"/>
    <dgm:cxn modelId="{F4BC184A-B925-429A-B4EC-99AA6DF52A32}" type="presOf" srcId="{809088F1-5ACF-4E14-AA08-78B691377860}" destId="{D928261B-83E3-4A6B-B613-A258FD755914}" srcOrd="0" destOrd="1" presId="urn:microsoft.com/office/officeart/2005/8/layout/chevron2"/>
    <dgm:cxn modelId="{4CF194E6-DFE5-40A8-9156-EF324967C4F0}" type="presOf" srcId="{B79E3B13-08FF-4660-9DE5-38109AAB0A0A}" destId="{D928261B-83E3-4A6B-B613-A258FD755914}" srcOrd="0" destOrd="0" presId="urn:microsoft.com/office/officeart/2005/8/layout/chevron2"/>
    <dgm:cxn modelId="{35C4290F-7C21-4A13-9274-76E18FB35D21}" srcId="{051325E7-1791-44A0-A8FE-4F7E62323069}" destId="{B79E3B13-08FF-4660-9DE5-38109AAB0A0A}" srcOrd="0" destOrd="0" parTransId="{78F3E75E-8900-48BE-AE9F-CB877579DADE}" sibTransId="{54C2CF22-1133-48CA-A54F-0DDDE68217C0}"/>
    <dgm:cxn modelId="{0442FD34-D701-4089-8134-4C73DE614C65}" type="presOf" srcId="{FC7F7906-B346-4AA5-80CA-A9052ABFB5D6}" destId="{A694FD73-7687-4763-8D91-EBBCA94096D2}" srcOrd="0" destOrd="1" presId="urn:microsoft.com/office/officeart/2005/8/layout/chevron2"/>
    <dgm:cxn modelId="{800FCA9F-0D18-4E27-85D0-AB3B6F481C3A}" srcId="{B43E0457-9AE1-47E2-B31E-EF4BB8865CEA}" destId="{051325E7-1791-44A0-A8FE-4F7E62323069}" srcOrd="0" destOrd="0" parTransId="{DA7113B9-115D-42B9-A083-9D0F321D76EC}" sibTransId="{44B0B747-44A5-4F41-B336-9DA0AC2C0D95}"/>
    <dgm:cxn modelId="{4C1E6B95-56ED-47DA-B9DA-47196B6FA7CE}" type="presParOf" srcId="{42AFA8F7-D4EC-4041-9C52-F97E0A62D473}" destId="{E5F63E9E-BEC1-4159-B750-02F89F8DD35D}" srcOrd="0" destOrd="0" presId="urn:microsoft.com/office/officeart/2005/8/layout/chevron2"/>
    <dgm:cxn modelId="{831138D6-1225-4FD8-B292-2FB55AA70D8B}" type="presParOf" srcId="{E5F63E9E-BEC1-4159-B750-02F89F8DD35D}" destId="{EBF5CF38-DCCA-4658-9402-C0DAC5884B9D}" srcOrd="0" destOrd="0" presId="urn:microsoft.com/office/officeart/2005/8/layout/chevron2"/>
    <dgm:cxn modelId="{CE6E3F16-9903-4891-B6D0-E68A36591726}" type="presParOf" srcId="{E5F63E9E-BEC1-4159-B750-02F89F8DD35D}" destId="{D928261B-83E3-4A6B-B613-A258FD755914}" srcOrd="1" destOrd="0" presId="urn:microsoft.com/office/officeart/2005/8/layout/chevron2"/>
    <dgm:cxn modelId="{8E5994B0-1604-4C65-AB41-E6007A0BAF9A}" type="presParOf" srcId="{42AFA8F7-D4EC-4041-9C52-F97E0A62D473}" destId="{30CECB9B-23DD-43A8-8793-0FA93AB49F93}" srcOrd="1" destOrd="0" presId="urn:microsoft.com/office/officeart/2005/8/layout/chevron2"/>
    <dgm:cxn modelId="{B1DA54F3-7C50-42BC-8327-169CE4A94E20}" type="presParOf" srcId="{42AFA8F7-D4EC-4041-9C52-F97E0A62D473}" destId="{EB38DE3F-099B-45DB-80A8-FCC343DF9152}" srcOrd="2" destOrd="0" presId="urn:microsoft.com/office/officeart/2005/8/layout/chevron2"/>
    <dgm:cxn modelId="{A517191A-7935-427D-8A12-4A6207D2A4DC}" type="presParOf" srcId="{EB38DE3F-099B-45DB-80A8-FCC343DF9152}" destId="{510A8ACC-1111-4FBD-8C10-38C90A2B21C6}" srcOrd="0" destOrd="0" presId="urn:microsoft.com/office/officeart/2005/8/layout/chevron2"/>
    <dgm:cxn modelId="{C7D2C759-908F-48B3-8C8B-661A8FC409AF}" type="presParOf" srcId="{EB38DE3F-099B-45DB-80A8-FCC343DF9152}" destId="{6F97168C-A613-43E8-8BD5-E716DFB70D02}" srcOrd="1" destOrd="0" presId="urn:microsoft.com/office/officeart/2005/8/layout/chevron2"/>
    <dgm:cxn modelId="{1342342E-F631-47A4-ACB3-1177D1FD08C8}" type="presParOf" srcId="{42AFA8F7-D4EC-4041-9C52-F97E0A62D473}" destId="{EE8148D9-4544-45C3-A79E-AF52A8F61815}" srcOrd="3" destOrd="0" presId="urn:microsoft.com/office/officeart/2005/8/layout/chevron2"/>
    <dgm:cxn modelId="{49E7F75F-19FD-4CD6-A431-E4F27FC52655}" type="presParOf" srcId="{42AFA8F7-D4EC-4041-9C52-F97E0A62D473}" destId="{0CC61B0C-1FAE-4A50-AA3C-9C8255AEBFFB}" srcOrd="4" destOrd="0" presId="urn:microsoft.com/office/officeart/2005/8/layout/chevron2"/>
    <dgm:cxn modelId="{196C79D1-06CE-4271-B0F3-DA4ABB72CD74}" type="presParOf" srcId="{0CC61B0C-1FAE-4A50-AA3C-9C8255AEBFFB}" destId="{FAA5F50C-102B-439F-A342-02BA47463F71}" srcOrd="0" destOrd="0" presId="urn:microsoft.com/office/officeart/2005/8/layout/chevron2"/>
    <dgm:cxn modelId="{6ABE64B9-85EA-4028-98C5-4BD4D58A01EA}" type="presParOf" srcId="{0CC61B0C-1FAE-4A50-AA3C-9C8255AEBFFB}" destId="{A694FD73-7687-4763-8D91-EBBCA94096D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E856A-3D2B-409C-AE65-AE24FE65B2CB}">
      <dsp:nvSpPr>
        <dsp:cNvPr id="0" name=""/>
        <dsp:cNvSpPr/>
      </dsp:nvSpPr>
      <dsp:spPr>
        <a:xfrm>
          <a:off x="0" y="2211355"/>
          <a:ext cx="810768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3BED99-DC57-4905-AE64-607AB943E798}">
      <dsp:nvSpPr>
        <dsp:cNvPr id="0" name=""/>
        <dsp:cNvSpPr/>
      </dsp:nvSpPr>
      <dsp:spPr>
        <a:xfrm>
          <a:off x="360244" y="24729"/>
          <a:ext cx="7719707" cy="24363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516" tIns="0" rIns="214516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800" kern="12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kern="1200" dirty="0" smtClean="0"/>
            <a:t>utworzony w środowisku webowym </a:t>
          </a:r>
          <a:r>
            <a:rPr lang="pl-PL" sz="2800" b="1" i="1" kern="1200" dirty="0" smtClean="0"/>
            <a:t>Korpusomat.pl</a:t>
          </a:r>
          <a:r>
            <a:rPr lang="pl-PL" sz="2800" i="1" kern="1200" dirty="0" smtClean="0"/>
            <a:t> z </a:t>
          </a:r>
          <a:r>
            <a:rPr lang="pl-PL" sz="2800" kern="1200" dirty="0" smtClean="0"/>
            <a:t>94 elektronicznych wydań Gazety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kern="1200" dirty="0" smtClean="0"/>
            <a:t>393 737 segmentów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800" kern="1200" dirty="0" smtClean="0"/>
            <a:t/>
          </a:r>
          <a:br>
            <a:rPr lang="pl-PL" sz="1800" kern="1200" dirty="0" smtClean="0"/>
          </a:br>
          <a:endParaRPr lang="pl-PL" sz="1800" kern="1200" dirty="0" smtClean="0">
            <a:solidFill>
              <a:schemeClr val="tx1"/>
            </a:solidFill>
          </a:endParaRPr>
        </a:p>
        <a:p>
          <a:pPr algn="l">
            <a:spcBef>
              <a:spcPct val="0"/>
            </a:spcBef>
          </a:pPr>
          <a:endParaRPr lang="pl-PL" kern="1200" dirty="0">
            <a:solidFill>
              <a:schemeClr val="tx1"/>
            </a:solidFill>
          </a:endParaRPr>
        </a:p>
      </dsp:txBody>
      <dsp:txXfrm>
        <a:off x="479178" y="143663"/>
        <a:ext cx="7481839" cy="2198506"/>
      </dsp:txXfrm>
    </dsp:sp>
    <dsp:sp modelId="{9299330C-08DA-41A3-BBCA-6BA3185B2DA8}">
      <dsp:nvSpPr>
        <dsp:cNvPr id="0" name=""/>
        <dsp:cNvSpPr/>
      </dsp:nvSpPr>
      <dsp:spPr>
        <a:xfrm>
          <a:off x="0" y="4494841"/>
          <a:ext cx="810768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256F1-1DBD-4860-BDF7-738A1D83247C}">
      <dsp:nvSpPr>
        <dsp:cNvPr id="0" name=""/>
        <dsp:cNvSpPr/>
      </dsp:nvSpPr>
      <dsp:spPr>
        <a:xfrm>
          <a:off x="387972" y="2884555"/>
          <a:ext cx="7719707" cy="1935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516" tIns="0" rIns="214516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„odpytywany” dzięki narzędziom wbudowanym w </a:t>
          </a:r>
          <a:r>
            <a:rPr lang="pl-PL" sz="3200" i="1" kern="1200" dirty="0" err="1" smtClean="0"/>
            <a:t>Korpusomat</a:t>
          </a:r>
          <a:endParaRPr lang="pl-PL" sz="3200" i="1" kern="1200" dirty="0"/>
        </a:p>
      </dsp:txBody>
      <dsp:txXfrm>
        <a:off x="482431" y="2979014"/>
        <a:ext cx="7530789" cy="17460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5CF38-DCCA-4658-9402-C0DAC5884B9D}">
      <dsp:nvSpPr>
        <dsp:cNvPr id="0" name=""/>
        <dsp:cNvSpPr/>
      </dsp:nvSpPr>
      <dsp:spPr>
        <a:xfrm rot="5400000">
          <a:off x="-315121" y="338732"/>
          <a:ext cx="2100810" cy="14705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700" kern="1200" dirty="0"/>
        </a:p>
      </dsp:txBody>
      <dsp:txXfrm rot="-5400000">
        <a:off x="1" y="758895"/>
        <a:ext cx="1470567" cy="630243"/>
      </dsp:txXfrm>
    </dsp:sp>
    <dsp:sp modelId="{D928261B-83E3-4A6B-B613-A258FD755914}">
      <dsp:nvSpPr>
        <dsp:cNvPr id="0" name=""/>
        <dsp:cNvSpPr/>
      </dsp:nvSpPr>
      <dsp:spPr>
        <a:xfrm rot="5400000">
          <a:off x="4467765" y="-2973587"/>
          <a:ext cx="1365527" cy="73599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b="1" kern="1200" dirty="0" smtClean="0"/>
            <a:t>Badanie korpusu Polskiej Gazety Bukowiny</a:t>
          </a:r>
          <a:endParaRPr lang="pl-PL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b="1" kern="1200" dirty="0" smtClean="0"/>
            <a:t>Problemy badawcze, materiał</a:t>
          </a:r>
          <a:endParaRPr lang="pl-PL" sz="2400" b="1" kern="1200" dirty="0"/>
        </a:p>
      </dsp:txBody>
      <dsp:txXfrm rot="-5400000">
        <a:off x="1470567" y="90271"/>
        <a:ext cx="7293263" cy="1232207"/>
      </dsp:txXfrm>
    </dsp:sp>
    <dsp:sp modelId="{510A8ACC-1111-4FBD-8C10-38C90A2B21C6}">
      <dsp:nvSpPr>
        <dsp:cNvPr id="0" name=""/>
        <dsp:cNvSpPr/>
      </dsp:nvSpPr>
      <dsp:spPr>
        <a:xfrm rot="5400000">
          <a:off x="-315121" y="2260809"/>
          <a:ext cx="2100810" cy="14705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700" kern="1200" dirty="0"/>
        </a:p>
      </dsp:txBody>
      <dsp:txXfrm rot="-5400000">
        <a:off x="1" y="2680972"/>
        <a:ext cx="1470567" cy="630243"/>
      </dsp:txXfrm>
    </dsp:sp>
    <dsp:sp modelId="{6F97168C-A613-43E8-8BD5-E716DFB70D02}">
      <dsp:nvSpPr>
        <dsp:cNvPr id="0" name=""/>
        <dsp:cNvSpPr/>
      </dsp:nvSpPr>
      <dsp:spPr>
        <a:xfrm rot="5400000">
          <a:off x="4467765" y="-1051510"/>
          <a:ext cx="1365527" cy="73599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b="1" kern="1200" dirty="0" smtClean="0"/>
            <a:t>Badanie korpusu współczesnej polszczyzny</a:t>
          </a:r>
          <a:endParaRPr lang="pl-PL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b="1" kern="1200" dirty="0" smtClean="0"/>
            <a:t>Pogłębiony opis zjawiska </a:t>
          </a:r>
          <a:endParaRPr lang="pl-PL" sz="2400" b="1" kern="1200" dirty="0"/>
        </a:p>
      </dsp:txBody>
      <dsp:txXfrm rot="-5400000">
        <a:off x="1470567" y="2012348"/>
        <a:ext cx="7293263" cy="1232207"/>
      </dsp:txXfrm>
    </dsp:sp>
    <dsp:sp modelId="{FAA5F50C-102B-439F-A342-02BA47463F71}">
      <dsp:nvSpPr>
        <dsp:cNvPr id="0" name=""/>
        <dsp:cNvSpPr/>
      </dsp:nvSpPr>
      <dsp:spPr>
        <a:xfrm rot="5400000">
          <a:off x="-315121" y="4486995"/>
          <a:ext cx="2100810" cy="14705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700" kern="1200" dirty="0"/>
        </a:p>
      </dsp:txBody>
      <dsp:txXfrm rot="-5400000">
        <a:off x="1" y="4907158"/>
        <a:ext cx="1470567" cy="630243"/>
      </dsp:txXfrm>
    </dsp:sp>
    <dsp:sp modelId="{A694FD73-7687-4763-8D91-EBBCA94096D2}">
      <dsp:nvSpPr>
        <dsp:cNvPr id="0" name=""/>
        <dsp:cNvSpPr/>
      </dsp:nvSpPr>
      <dsp:spPr>
        <a:xfrm rot="5400000">
          <a:off x="4163656" y="1215874"/>
          <a:ext cx="1973746" cy="73599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b="1" kern="1200" dirty="0" smtClean="0"/>
            <a:t>Wnioski dotyczące konwencji, na których współcześnie opiera się polska składni (współczesny stan normy)</a:t>
          </a:r>
          <a:endParaRPr lang="pl-PL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b="1" kern="1200" dirty="0" smtClean="0"/>
            <a:t>Zastosowanie wyników badań w językoznawstwie </a:t>
          </a:r>
          <a:br>
            <a:rPr lang="pl-PL" sz="2000" b="1" kern="1200" dirty="0" smtClean="0"/>
          </a:br>
          <a:r>
            <a:rPr lang="pl-PL" sz="2000" b="1" kern="1200" dirty="0" smtClean="0"/>
            <a:t>i glottodydaktyce </a:t>
          </a:r>
          <a:br>
            <a:rPr lang="pl-PL" sz="2000" b="1" kern="1200" dirty="0" smtClean="0"/>
          </a:br>
          <a:r>
            <a:rPr lang="pl-PL" sz="2000" b="0" kern="1200" dirty="0" smtClean="0"/>
            <a:t>(uzupełnienie opisu gramatycznego, aktualizacja/ uszczegółowienie wskazówek normatywnych)</a:t>
          </a:r>
          <a:endParaRPr lang="pl-PL" sz="2000" b="0" kern="1200" dirty="0"/>
        </a:p>
      </dsp:txBody>
      <dsp:txXfrm rot="-5400000">
        <a:off x="1470568" y="4005312"/>
        <a:ext cx="7263573" cy="1781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060D6-5C67-4D15-9300-44E5E07282C6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C95E2-99F8-4C21-A2C7-C8C2373939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2557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C95E2-99F8-4C21-A2C7-C8C23739397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227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Zasadniczo więc przykład jest poprawny. Dlaczego więc zatrzymuje uwagę, nie jest w</a:t>
            </a:r>
            <a:r>
              <a:rPr lang="pl-PL" baseline="0" dirty="0" smtClean="0"/>
              <a:t> pełni przezroczysty?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C95E2-99F8-4C21-A2C7-C8C237393974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9907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818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99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0569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9853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9605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6946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023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7644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776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92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567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345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86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107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562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195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458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A1DC682-ED72-46D2-92FF-A09F60B56145}" type="datetimeFigureOut">
              <a:rPr lang="pl-PL" smtClean="0"/>
              <a:t>09.02.2024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6CCFA5-4ECC-4F5F-9591-3C38344583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0250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3286" y="722857"/>
            <a:ext cx="7772400" cy="23876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pl-PL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Wzajemny transfer </a:t>
            </a:r>
            <a:r>
              <a:rPr lang="pl-PL" sz="32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l-PL" sz="32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„</a:t>
            </a:r>
            <a:r>
              <a:rPr lang="pl-PL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językoznawstwo – glottodydaktyka” - prezentacja projektu </a:t>
            </a:r>
            <a:r>
              <a:rPr lang="pl-PL" sz="32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l-PL" sz="32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pl-PL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cz. 2: procedura badawcza)</a:t>
            </a:r>
            <a: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pl-PL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74469" y="3723958"/>
            <a:ext cx="6858000" cy="1701482"/>
          </a:xfrm>
          <a:noFill/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 hab. Małgorzata Gębka-Wolak, prof. UMK</a:t>
            </a:r>
            <a:endParaRPr lang="pl-PL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l-PL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Katedra Języka Polskiego</a:t>
            </a:r>
          </a:p>
          <a:p>
            <a:r>
              <a:rPr lang="pl-PL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Instytut Językoznawstwa UMK</a:t>
            </a:r>
            <a:endParaRPr lang="pl-PL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74469" y="6356351"/>
            <a:ext cx="8386353" cy="365125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Od świata do języka – stałość i zmienność w językach słowiańskich</a:t>
            </a:r>
            <a:endParaRPr lang="pl-PL" sz="1400" dirty="0">
              <a:solidFill>
                <a:schemeClr val="tx1"/>
              </a:solidFill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25440"/>
            <a:ext cx="9144000" cy="8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2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0630" y="4495800"/>
            <a:ext cx="9013370" cy="1524000"/>
          </a:xfrm>
          <a:solidFill>
            <a:srgbClr val="002060"/>
          </a:solidFill>
        </p:spPr>
        <p:txBody>
          <a:bodyPr/>
          <a:lstStyle/>
          <a:p>
            <a:r>
              <a:rPr lang="pl-PL" dirty="0"/>
              <a:t>[</a:t>
            </a:r>
            <a:r>
              <a:rPr lang="pl-PL" dirty="0" err="1"/>
              <a:t>base</a:t>
            </a:r>
            <a:r>
              <a:rPr lang="pl-PL" dirty="0"/>
              <a:t>="(zachować)"][]{0,2}[</a:t>
            </a:r>
            <a:r>
              <a:rPr lang="pl-PL" dirty="0" err="1"/>
              <a:t>pos</a:t>
            </a:r>
            <a:r>
              <a:rPr lang="pl-PL" dirty="0"/>
              <a:t>="(</a:t>
            </a:r>
            <a:r>
              <a:rPr lang="pl-PL" dirty="0" err="1"/>
              <a:t>prep</a:t>
            </a:r>
            <a:r>
              <a:rPr lang="pl-PL" dirty="0"/>
              <a:t>)"] </a:t>
            </a:r>
            <a:r>
              <a:rPr lang="pl-PL" dirty="0" err="1"/>
              <a:t>within</a:t>
            </a:r>
            <a:r>
              <a:rPr lang="pl-PL" dirty="0"/>
              <a:t> &lt;s/&gt;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1045" y="428897"/>
            <a:ext cx="6554867" cy="3767670"/>
          </a:xfrm>
          <a:solidFill>
            <a:srgbClr val="002060"/>
          </a:solidFill>
        </p:spPr>
        <p:txBody>
          <a:bodyPr/>
          <a:lstStyle/>
          <a:p>
            <a:pPr marL="0" indent="0" algn="ctr">
              <a:buNone/>
            </a:pPr>
            <a:r>
              <a:rPr lang="pl-PL" sz="3200" b="1" dirty="0" smtClean="0">
                <a:solidFill>
                  <a:schemeClr val="tx1"/>
                </a:solidFill>
              </a:rPr>
              <a:t>Użycie konstrukcji z grupami przyimkowo-rzeczownikowymi </a:t>
            </a:r>
            <a:endParaRPr lang="pl-PL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6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01930" y="1543594"/>
            <a:ext cx="8210550" cy="260985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pl-PL" dirty="0" smtClean="0"/>
              <a:t>22 </a:t>
            </a:r>
            <a:r>
              <a:rPr lang="pl-PL" dirty="0"/>
              <a:t>wyniki, wśród których 2 przykłady </a:t>
            </a:r>
            <a:r>
              <a:rPr lang="pl-PL" dirty="0" smtClean="0"/>
              <a:t>zatrzymują uwagę odbiorcy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ZACHOWAĆ OD CZEGO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8320"/>
            <a:ext cx="9144000" cy="8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97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22238"/>
            <a:ext cx="9144000" cy="6418262"/>
          </a:xfrm>
          <a:solidFill>
            <a:srgbClr val="002060"/>
          </a:solidFill>
        </p:spPr>
        <p:txBody>
          <a:bodyPr>
            <a:normAutofit fontScale="25000" lnSpcReduction="20000"/>
          </a:bodyPr>
          <a:lstStyle/>
          <a:p>
            <a:r>
              <a:rPr lang="pl-PL" sz="8000" dirty="0" smtClean="0">
                <a:solidFill>
                  <a:schemeClr val="tx1"/>
                </a:solidFill>
              </a:rPr>
              <a:t>Statystyki: </a:t>
            </a:r>
            <a:r>
              <a:rPr lang="pl-PL" sz="8000" b="1" dirty="0" smtClean="0">
                <a:solidFill>
                  <a:schemeClr val="tx1"/>
                </a:solidFill>
              </a:rPr>
              <a:t>Wystąpienia </a:t>
            </a:r>
            <a:r>
              <a:rPr lang="pl-PL" sz="8000" b="1" dirty="0">
                <a:solidFill>
                  <a:schemeClr val="tx1"/>
                </a:solidFill>
              </a:rPr>
              <a:t>ze względu na: Lemat (</a:t>
            </a:r>
            <a:r>
              <a:rPr lang="pl-PL" sz="8000" b="1" dirty="0" err="1">
                <a:solidFill>
                  <a:schemeClr val="tx1"/>
                </a:solidFill>
              </a:rPr>
              <a:t>base</a:t>
            </a:r>
            <a:r>
              <a:rPr lang="pl-PL" sz="8000" b="1" dirty="0">
                <a:solidFill>
                  <a:schemeClr val="tx1"/>
                </a:solidFill>
              </a:rPr>
              <a:t>)</a:t>
            </a:r>
            <a:endParaRPr lang="pl-PL" sz="8000" dirty="0">
              <a:solidFill>
                <a:schemeClr val="tx1"/>
              </a:solidFill>
            </a:endParaRP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na</a:t>
            </a:r>
            <a:r>
              <a:rPr lang="pl-PL" sz="6000" dirty="0">
                <a:solidFill>
                  <a:schemeClr val="tx1"/>
                </a:solidFill>
              </a:rPr>
              <a:t>: 5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w</a:t>
            </a:r>
            <a:r>
              <a:rPr lang="pl-PL" sz="6000" dirty="0">
                <a:solidFill>
                  <a:schemeClr val="tx1"/>
                </a:solidFill>
              </a:rPr>
              <a:t>: 3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być w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9600" b="1" dirty="0">
                <a:solidFill>
                  <a:srgbClr val="FFC000"/>
                </a:solidFill>
              </a:rPr>
              <a:t>zachować kapliczka od: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się budynek o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się do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się napis w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się stary w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się w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stary na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polskość tak na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pamięć o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przez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9600" b="1" dirty="0">
                <a:solidFill>
                  <a:srgbClr val="FFC000"/>
                </a:solidFill>
              </a:rPr>
              <a:t>zachować płody ziemia od: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tekst poetycki w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pPr lvl="0"/>
            <a:r>
              <a:rPr lang="pl-PL" sz="6000" b="1" dirty="0">
                <a:solidFill>
                  <a:schemeClr val="tx1"/>
                </a:solidFill>
              </a:rPr>
              <a:t>zachować zwyczaj chodzenie w</a:t>
            </a:r>
            <a:r>
              <a:rPr lang="pl-PL" sz="6000" dirty="0">
                <a:solidFill>
                  <a:schemeClr val="tx1"/>
                </a:solidFill>
              </a:rPr>
              <a:t>: 1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775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975360"/>
            <a:ext cx="8899525" cy="3518263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chemeClr val="tx1"/>
                </a:solidFill>
              </a:rPr>
              <a:t>(1) Społeczność </a:t>
            </a:r>
            <a:r>
              <a:rPr lang="pl-PL" sz="3600" dirty="0">
                <a:solidFill>
                  <a:schemeClr val="tx1"/>
                </a:solidFill>
              </a:rPr>
              <a:t>polska mieszka tu od dawna. Właśnie ona</a:t>
            </a:r>
            <a:r>
              <a:rPr lang="pl-PL" sz="3600" b="1" dirty="0">
                <a:solidFill>
                  <a:schemeClr val="tx1"/>
                </a:solidFill>
              </a:rPr>
              <a:t> zachowała kapliczkę od</a:t>
            </a:r>
            <a:r>
              <a:rPr lang="pl-PL" sz="3600" dirty="0">
                <a:solidFill>
                  <a:schemeClr val="tx1"/>
                </a:solidFill>
              </a:rPr>
              <a:t> zniszczenia. </a:t>
            </a:r>
            <a:r>
              <a:rPr lang="pl-PL" sz="3600" dirty="0" smtClean="0">
                <a:solidFill>
                  <a:schemeClr val="tx1"/>
                </a:solidFill>
              </a:rPr>
              <a:t>(GPB)</a:t>
            </a:r>
            <a:endParaRPr lang="pl-PL" sz="3600" dirty="0">
              <a:solidFill>
                <a:schemeClr val="tx1"/>
              </a:solidFill>
            </a:endParaRP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99611"/>
            <a:ext cx="9144000" cy="8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1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WSJP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" y="0"/>
            <a:ext cx="9144000" cy="203562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i="1" dirty="0">
                <a:solidFill>
                  <a:schemeClr val="tx1"/>
                </a:solidFill>
              </a:rPr>
              <a:t>zachować</a:t>
            </a:r>
            <a:r>
              <a:rPr lang="pl-PL" sz="3200" dirty="0">
                <a:solidFill>
                  <a:schemeClr val="tx1"/>
                </a:solidFill>
              </a:rPr>
              <a:t> w znaczeniu ‘zadbać o to, by coś nie zostało zapomniane lub zniszczone’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660" y="2124075"/>
            <a:ext cx="5038725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7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7957457" cy="1524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Hipoteza 1. </a:t>
            </a:r>
            <a:br>
              <a:rPr lang="pl-PL" dirty="0" smtClean="0"/>
            </a:br>
            <a:r>
              <a:rPr lang="pl-PL" dirty="0" smtClean="0"/>
              <a:t>problemem jest przyimek?</a:t>
            </a:r>
            <a:br>
              <a:rPr lang="pl-PL" dirty="0" smtClean="0"/>
            </a:br>
            <a:r>
              <a:rPr lang="pl-PL" dirty="0" smtClean="0"/>
              <a:t>Weryfikacja w </a:t>
            </a:r>
            <a:r>
              <a:rPr lang="pl-PL" dirty="0" err="1" smtClean="0"/>
              <a:t>nkjp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400" y="533400"/>
            <a:ext cx="8392886" cy="376767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pl-PL" sz="3200" b="1" u="sng" dirty="0" smtClean="0">
                <a:solidFill>
                  <a:schemeClr val="tx1"/>
                </a:solidFill>
              </a:rPr>
              <a:t>od zapomnienia </a:t>
            </a:r>
            <a:r>
              <a:rPr lang="pl-PL" sz="3200" b="1" dirty="0" smtClean="0">
                <a:solidFill>
                  <a:schemeClr val="tx1"/>
                </a:solidFill>
              </a:rPr>
              <a:t>/ przed zapomnieniem</a:t>
            </a:r>
          </a:p>
          <a:p>
            <a:r>
              <a:rPr lang="pl-PL" sz="3200" b="1" dirty="0" smtClean="0">
                <a:solidFill>
                  <a:schemeClr val="tx1"/>
                </a:solidFill>
              </a:rPr>
              <a:t>256 / 24 </a:t>
            </a:r>
          </a:p>
          <a:p>
            <a:r>
              <a:rPr lang="pl-PL" sz="3200" b="1" dirty="0" smtClean="0">
                <a:solidFill>
                  <a:schemeClr val="tx1"/>
                </a:solidFill>
              </a:rPr>
              <a:t>od zniszczenia / </a:t>
            </a:r>
            <a:r>
              <a:rPr lang="pl-PL" sz="3200" b="1" u="sng" dirty="0" smtClean="0">
                <a:solidFill>
                  <a:schemeClr val="tx1"/>
                </a:solidFill>
              </a:rPr>
              <a:t>przed zniszczeniem</a:t>
            </a:r>
          </a:p>
          <a:p>
            <a:r>
              <a:rPr lang="pl-PL" sz="3200" b="1" dirty="0">
                <a:solidFill>
                  <a:schemeClr val="tx1"/>
                </a:solidFill>
              </a:rPr>
              <a:t> </a:t>
            </a:r>
            <a:r>
              <a:rPr lang="pl-PL" sz="3200" b="1" dirty="0" smtClean="0">
                <a:solidFill>
                  <a:schemeClr val="tx1"/>
                </a:solidFill>
              </a:rPr>
              <a:t>64 / 192</a:t>
            </a:r>
            <a:endParaRPr lang="pl-PL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82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8114211" cy="1524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DODATKOWA OBSERWACJA: </a:t>
            </a:r>
            <a:br>
              <a:rPr lang="pl-PL" dirty="0" smtClean="0"/>
            </a:br>
            <a:r>
              <a:rPr lang="pl-PL" b="1" dirty="0" smtClean="0"/>
              <a:t>niska frekwencja czasownika zachować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400" y="533400"/>
            <a:ext cx="7713617" cy="396240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pl-PL" sz="2800" b="1" i="1" dirty="0">
                <a:solidFill>
                  <a:schemeClr val="tx1"/>
                </a:solidFill>
              </a:rPr>
              <a:t>od zapomnienia</a:t>
            </a:r>
            <a:r>
              <a:rPr lang="pl-PL" sz="2800" b="1" dirty="0">
                <a:solidFill>
                  <a:schemeClr val="tx1"/>
                </a:solidFill>
              </a:rPr>
              <a:t> </a:t>
            </a:r>
            <a:r>
              <a:rPr lang="pl-PL" sz="2800" dirty="0">
                <a:solidFill>
                  <a:schemeClr val="tx1"/>
                </a:solidFill>
              </a:rPr>
              <a:t>+ </a:t>
            </a: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i="1" dirty="0" smtClean="0">
                <a:solidFill>
                  <a:schemeClr val="tx1"/>
                </a:solidFill>
              </a:rPr>
              <a:t>ocalić</a:t>
            </a: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pl-PL" sz="2800" dirty="0">
                <a:solidFill>
                  <a:schemeClr val="tx1"/>
                </a:solidFill>
              </a:rPr>
              <a:t>(211), </a:t>
            </a:r>
            <a:r>
              <a:rPr lang="pl-PL" sz="2800" i="1" dirty="0">
                <a:solidFill>
                  <a:schemeClr val="tx1"/>
                </a:solidFill>
              </a:rPr>
              <a:t>uchronić</a:t>
            </a:r>
            <a:r>
              <a:rPr lang="pl-PL" sz="2800" dirty="0">
                <a:solidFill>
                  <a:schemeClr val="tx1"/>
                </a:solidFill>
              </a:rPr>
              <a:t> (23), </a:t>
            </a:r>
            <a:r>
              <a:rPr lang="pl-PL" sz="2800" i="1" dirty="0">
                <a:solidFill>
                  <a:schemeClr val="tx1"/>
                </a:solidFill>
              </a:rPr>
              <a:t>uratować</a:t>
            </a:r>
            <a:r>
              <a:rPr lang="pl-PL" sz="2800" dirty="0">
                <a:solidFill>
                  <a:schemeClr val="tx1"/>
                </a:solidFill>
              </a:rPr>
              <a:t> (11), </a:t>
            </a:r>
            <a:r>
              <a:rPr lang="pl-PL" sz="2800" i="1" dirty="0">
                <a:solidFill>
                  <a:schemeClr val="tx1"/>
                </a:solidFill>
              </a:rPr>
              <a:t>ratować</a:t>
            </a:r>
            <a:r>
              <a:rPr lang="pl-PL" sz="2800" dirty="0">
                <a:solidFill>
                  <a:schemeClr val="tx1"/>
                </a:solidFill>
              </a:rPr>
              <a:t> (5), </a:t>
            </a:r>
            <a:r>
              <a:rPr lang="pl-PL" sz="2800" i="1" u="sng" dirty="0">
                <a:solidFill>
                  <a:schemeClr val="tx1"/>
                </a:solidFill>
              </a:rPr>
              <a:t>zachować</a:t>
            </a:r>
            <a:r>
              <a:rPr lang="pl-PL" sz="2800" u="sng" dirty="0">
                <a:solidFill>
                  <a:schemeClr val="tx1"/>
                </a:solidFill>
              </a:rPr>
              <a:t> (2)</a:t>
            </a:r>
            <a:r>
              <a:rPr lang="pl-PL" sz="2800" dirty="0">
                <a:solidFill>
                  <a:schemeClr val="tx1"/>
                </a:solidFill>
              </a:rPr>
              <a:t>, </a:t>
            </a:r>
            <a:r>
              <a:rPr lang="pl-PL" sz="2800" i="1" dirty="0">
                <a:solidFill>
                  <a:schemeClr val="tx1"/>
                </a:solidFill>
              </a:rPr>
              <a:t>ochronić</a:t>
            </a:r>
            <a:r>
              <a:rPr lang="pl-PL" sz="2800" dirty="0">
                <a:solidFill>
                  <a:schemeClr val="tx1"/>
                </a:solidFill>
              </a:rPr>
              <a:t> (2), </a:t>
            </a:r>
            <a:r>
              <a:rPr lang="pl-PL" sz="2800" i="1" dirty="0">
                <a:solidFill>
                  <a:schemeClr val="tx1"/>
                </a:solidFill>
              </a:rPr>
              <a:t>chronić</a:t>
            </a:r>
            <a:r>
              <a:rPr lang="pl-PL" sz="2800" dirty="0">
                <a:solidFill>
                  <a:schemeClr val="tx1"/>
                </a:solidFill>
              </a:rPr>
              <a:t> (2)</a:t>
            </a:r>
          </a:p>
          <a:p>
            <a:r>
              <a:rPr lang="pl-PL" sz="2800" b="1" i="1" dirty="0">
                <a:solidFill>
                  <a:schemeClr val="tx1"/>
                </a:solidFill>
              </a:rPr>
              <a:t>przed zniszczeniem</a:t>
            </a:r>
            <a:r>
              <a:rPr lang="pl-PL" sz="2800" b="1" dirty="0">
                <a:solidFill>
                  <a:schemeClr val="tx1"/>
                </a:solidFill>
              </a:rPr>
              <a:t> </a:t>
            </a:r>
            <a:r>
              <a:rPr lang="pl-PL" sz="2800" dirty="0" smtClean="0">
                <a:solidFill>
                  <a:schemeClr val="tx1"/>
                </a:solidFill>
              </a:rPr>
              <a:t>+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pl-PL" sz="2800" i="1" dirty="0">
                <a:solidFill>
                  <a:schemeClr val="tx1"/>
                </a:solidFill>
              </a:rPr>
              <a:t>zabezpieczyć</a:t>
            </a:r>
            <a:r>
              <a:rPr lang="pl-PL" sz="2800" dirty="0">
                <a:solidFill>
                  <a:schemeClr val="tx1"/>
                </a:solidFill>
              </a:rPr>
              <a:t> (42), </a:t>
            </a:r>
            <a:r>
              <a:rPr lang="pl-PL" sz="2800" i="1" dirty="0">
                <a:solidFill>
                  <a:schemeClr val="tx1"/>
                </a:solidFill>
              </a:rPr>
              <a:t>chronić</a:t>
            </a:r>
            <a:r>
              <a:rPr lang="pl-PL" sz="2800" dirty="0">
                <a:solidFill>
                  <a:schemeClr val="tx1"/>
                </a:solidFill>
              </a:rPr>
              <a:t> (30), </a:t>
            </a:r>
            <a:r>
              <a:rPr lang="pl-PL" sz="2800" i="1" dirty="0">
                <a:solidFill>
                  <a:schemeClr val="tx1"/>
                </a:solidFill>
              </a:rPr>
              <a:t>uchronić</a:t>
            </a:r>
            <a:r>
              <a:rPr lang="pl-PL" sz="2800" dirty="0">
                <a:solidFill>
                  <a:schemeClr val="tx1"/>
                </a:solidFill>
              </a:rPr>
              <a:t> (22), </a:t>
            </a:r>
            <a:r>
              <a:rPr lang="pl-PL" sz="2800" i="1" dirty="0">
                <a:solidFill>
                  <a:schemeClr val="tx1"/>
                </a:solidFill>
              </a:rPr>
              <a:t>ochronić</a:t>
            </a:r>
            <a:r>
              <a:rPr lang="pl-PL" sz="2800" dirty="0">
                <a:solidFill>
                  <a:schemeClr val="tx1"/>
                </a:solidFill>
              </a:rPr>
              <a:t> (9), inne czasowniki (86)  </a:t>
            </a:r>
            <a:r>
              <a:rPr lang="pl-PL" sz="2800" b="1" u="sng" dirty="0">
                <a:solidFill>
                  <a:schemeClr val="tx1"/>
                </a:solidFill>
              </a:rPr>
              <a:t>BRAK </a:t>
            </a:r>
            <a:r>
              <a:rPr lang="pl-PL" sz="2800" b="1" u="sng" dirty="0" smtClean="0">
                <a:solidFill>
                  <a:schemeClr val="tx1"/>
                </a:solidFill>
              </a:rPr>
              <a:t>POŁĄCZEŃ </a:t>
            </a:r>
            <a:r>
              <a:rPr lang="pl-PL" sz="2800" b="1" u="sng" dirty="0">
                <a:solidFill>
                  <a:schemeClr val="tx1"/>
                </a:solidFill>
              </a:rPr>
              <a:t>Z ZACHOWAĆ</a:t>
            </a:r>
          </a:p>
        </p:txBody>
      </p:sp>
    </p:spTree>
    <p:extLst>
      <p:ext uri="{BB962C8B-B14F-4D97-AF65-F5344CB8AC3E}">
        <p14:creationId xmlns:p14="http://schemas.microsoft.com/office/powerpoint/2010/main" val="308256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WNIOSEK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400" y="728130"/>
            <a:ext cx="7731034" cy="3767670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endParaRPr lang="pl-PL" sz="2400" b="1" dirty="0" smtClean="0">
              <a:solidFill>
                <a:schemeClr val="tx1"/>
              </a:solidFill>
            </a:endParaRPr>
          </a:p>
          <a:p>
            <a:r>
              <a:rPr lang="pl-PL" sz="2400" b="1" dirty="0" smtClean="0">
                <a:solidFill>
                  <a:schemeClr val="tx1"/>
                </a:solidFill>
              </a:rPr>
              <a:t>Ujawniliśmy 2 </a:t>
            </a:r>
            <a:r>
              <a:rPr lang="pl-PL" sz="2400" b="1" dirty="0">
                <a:solidFill>
                  <a:schemeClr val="tx1"/>
                </a:solidFill>
              </a:rPr>
              <a:t>przyczyny, dla których zawarta w korpusie Gazety Polskiej Bukowiny konstrukcja </a:t>
            </a:r>
            <a:r>
              <a:rPr lang="pl-PL" sz="2400" b="1" i="1" dirty="0">
                <a:solidFill>
                  <a:schemeClr val="tx1"/>
                </a:solidFill>
              </a:rPr>
              <a:t>zachować kapliczkę od zniszczenia</a:t>
            </a:r>
            <a:r>
              <a:rPr lang="pl-PL" sz="2400" b="1" dirty="0">
                <a:solidFill>
                  <a:schemeClr val="tx1"/>
                </a:solidFill>
              </a:rPr>
              <a:t> może budzić wątpliwości </a:t>
            </a:r>
            <a:r>
              <a:rPr lang="pl-PL" sz="2400" b="1" dirty="0" smtClean="0">
                <a:solidFill>
                  <a:schemeClr val="tx1"/>
                </a:solidFill>
              </a:rPr>
              <a:t>normatywne („rodzimy użytkownik polszczyzny tak by nie powiedział”).</a:t>
            </a:r>
            <a:endParaRPr lang="pl-PL" sz="2400" dirty="0">
              <a:solidFill>
                <a:schemeClr val="tx1"/>
              </a:solidFill>
            </a:endParaRPr>
          </a:p>
          <a:p>
            <a:r>
              <a:rPr lang="pl-PL" sz="2400" dirty="0">
                <a:solidFill>
                  <a:schemeClr val="tx1"/>
                </a:solidFill>
              </a:rPr>
              <a:t>Wniosek dla glottodydaktyki – </a:t>
            </a:r>
            <a:r>
              <a:rPr lang="pl-PL" sz="2400" dirty="0" smtClean="0">
                <a:solidFill>
                  <a:schemeClr val="tx1"/>
                </a:solidFill>
              </a:rPr>
              <a:t>KONSTRUKCJA TA MIEŚCI </a:t>
            </a:r>
            <a:r>
              <a:rPr lang="pl-PL" sz="2400" dirty="0">
                <a:solidFill>
                  <a:schemeClr val="tx1"/>
                </a:solidFill>
              </a:rPr>
              <a:t>SIĘ W NORMIE, ALE JEST SŁABO OBCIĄŻONA FUNKCJONALNIE </a:t>
            </a:r>
            <a:r>
              <a:rPr lang="pl-PL" sz="24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pl-PL" sz="2400" dirty="0">
                <a:solidFill>
                  <a:schemeClr val="tx1"/>
                </a:solidFill>
              </a:rPr>
              <a:t> nie polecamy tej konstrukcji.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99908"/>
            <a:ext cx="9144000" cy="8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5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533400"/>
            <a:ext cx="8899525" cy="601503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chemeClr val="tx1">
                    <a:lumMod val="85000"/>
                  </a:schemeClr>
                </a:solidFill>
              </a:rPr>
              <a:t>(2) Śpiewano </a:t>
            </a:r>
            <a:r>
              <a:rPr lang="pl-PL" sz="3600" dirty="0">
                <a:solidFill>
                  <a:schemeClr val="tx1">
                    <a:lumMod val="85000"/>
                  </a:schemeClr>
                </a:solidFill>
              </a:rPr>
              <a:t>pobożne pieśni, modlono się, ksiądz kropił pola </a:t>
            </a:r>
            <a:r>
              <a:rPr lang="pl-PL" sz="3600" dirty="0" err="1">
                <a:solidFill>
                  <a:schemeClr val="tx1">
                    <a:lumMod val="85000"/>
                  </a:schemeClr>
                </a:solidFill>
              </a:rPr>
              <a:t>swięconą</a:t>
            </a:r>
            <a:r>
              <a:rPr lang="pl-PL" sz="3600" dirty="0">
                <a:solidFill>
                  <a:schemeClr val="tx1">
                    <a:lumMod val="85000"/>
                  </a:schemeClr>
                </a:solidFill>
              </a:rPr>
              <a:t> wodą, a parafianie zatykali w ziemię małe krzyżyki zrobione z palm wielkanocnych. Upraszano w ten sposób błogosławieństwo w pracy dla rolników i proszono, by </a:t>
            </a:r>
            <a:r>
              <a:rPr lang="pl-PL" sz="3600" b="1" dirty="0">
                <a:solidFill>
                  <a:schemeClr val="tx1"/>
                </a:solidFill>
              </a:rPr>
              <a:t>Bóg zachował płody ziemi od burz</a:t>
            </a:r>
            <a:r>
              <a:rPr lang="pl-PL" sz="3600" dirty="0">
                <a:solidFill>
                  <a:schemeClr val="tx1"/>
                </a:solidFill>
              </a:rPr>
              <a:t>, </a:t>
            </a:r>
            <a:r>
              <a:rPr lang="pl-PL" sz="3600" b="1" dirty="0">
                <a:solidFill>
                  <a:schemeClr val="tx1"/>
                </a:solidFill>
              </a:rPr>
              <a:t>gradów czy suszy</a:t>
            </a:r>
            <a:r>
              <a:rPr lang="pl-PL" sz="3600" dirty="0" smtClean="0"/>
              <a:t>. (GPB)</a:t>
            </a:r>
            <a:endParaRPr lang="pl-PL" sz="3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05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376601" y="827088"/>
            <a:ext cx="8323262" cy="408305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pl-PL" b="1" dirty="0" smtClean="0"/>
              <a:t>ZACHOWAĆ </a:t>
            </a:r>
            <a:r>
              <a:rPr lang="pl-PL" dirty="0"/>
              <a:t>w znaczeniu ‘sprawić, że nie doświadczymy czegoś niekorzystnego, niebezpiecznego, czego nie chcemy’. 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25440"/>
            <a:ext cx="9144000" cy="8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aśnienie ze strzałką w prawo 5"/>
          <p:cNvSpPr/>
          <p:nvPr/>
        </p:nvSpPr>
        <p:spPr>
          <a:xfrm>
            <a:off x="0" y="533400"/>
            <a:ext cx="4223659" cy="458724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polszczyzna użytkowników z pierwszym językiem ukraińskim </a:t>
            </a:r>
          </a:p>
        </p:txBody>
      </p:sp>
      <p:sp>
        <p:nvSpPr>
          <p:cNvPr id="7" name="Objaśnienie ze strzałką w lewo 6"/>
          <p:cNvSpPr/>
          <p:nvPr/>
        </p:nvSpPr>
        <p:spPr>
          <a:xfrm>
            <a:off x="4110447" y="533400"/>
            <a:ext cx="5033553" cy="458724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/>
              <a:t>język ogólnopolski w kraju (w Polsce) – polszczyzna </a:t>
            </a:r>
            <a:r>
              <a:rPr lang="pl-PL" sz="2400" dirty="0" smtClean="0"/>
              <a:t>krajowa</a:t>
            </a:r>
            <a:endParaRPr lang="pl-PL" sz="2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25440"/>
            <a:ext cx="9144000" cy="8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73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2737" y="5904410"/>
            <a:ext cx="6554867" cy="881743"/>
          </a:xfrm>
        </p:spPr>
        <p:txBody>
          <a:bodyPr/>
          <a:lstStyle/>
          <a:p>
            <a:r>
              <a:rPr lang="pl-PL" dirty="0" smtClean="0"/>
              <a:t>ISJP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2109" y="235131"/>
            <a:ext cx="7565571" cy="5503817"/>
          </a:xfrm>
          <a:solidFill>
            <a:srgbClr val="002060"/>
          </a:solidFill>
        </p:spPr>
        <p:txBody>
          <a:bodyPr>
            <a:normAutofit fontScale="92500" lnSpcReduction="20000"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UCHRONIĆ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Jeśli </a:t>
            </a:r>
            <a:r>
              <a:rPr lang="pl-PL" dirty="0">
                <a:solidFill>
                  <a:schemeClr val="tx1"/>
                </a:solidFill>
              </a:rPr>
              <a:t>jakaś osoba lub rzecz </a:t>
            </a:r>
            <a:r>
              <a:rPr lang="pl-PL" b="1" dirty="0">
                <a:solidFill>
                  <a:schemeClr val="tx1"/>
                </a:solidFill>
              </a:rPr>
              <a:t>uchroniła</a:t>
            </a:r>
            <a:r>
              <a:rPr lang="pl-PL" dirty="0">
                <a:solidFill>
                  <a:schemeClr val="tx1"/>
                </a:solidFill>
              </a:rPr>
              <a:t> nas przed czymś niekorzystnym lub niebezpiecznym, to dzięki niej nie doświadczyliśmy tego. </a:t>
            </a:r>
            <a:r>
              <a:rPr lang="pl-PL" cap="all" dirty="0" err="1" smtClean="0">
                <a:solidFill>
                  <a:schemeClr val="tx1"/>
                </a:solidFill>
              </a:rPr>
              <a:t>cz</a:t>
            </a:r>
            <a:r>
              <a:rPr lang="pl-PL" cap="all" dirty="0" smtClean="0">
                <a:solidFill>
                  <a:schemeClr val="tx1"/>
                </a:solidFill>
              </a:rPr>
              <a:t> </a:t>
            </a:r>
            <a:r>
              <a:rPr lang="pl-PL" cap="all" dirty="0" err="1">
                <a:solidFill>
                  <a:schemeClr val="tx1"/>
                </a:solidFill>
              </a:rPr>
              <a:t>pch</a:t>
            </a:r>
            <a:r>
              <a:rPr lang="pl-PL" cap="all" dirty="0">
                <a:solidFill>
                  <a:schemeClr val="tx1"/>
                </a:solidFill>
              </a:rPr>
              <a:t> </a:t>
            </a:r>
            <a:r>
              <a:rPr lang="pl-PL" cap="all" dirty="0" err="1">
                <a:solidFill>
                  <a:schemeClr val="tx1"/>
                </a:solidFill>
              </a:rPr>
              <a:t>dk</a:t>
            </a:r>
            <a:r>
              <a:rPr lang="pl-PL" cap="all" dirty="0">
                <a:solidFill>
                  <a:schemeClr val="tx1"/>
                </a:solidFill>
              </a:rPr>
              <a:t> </a:t>
            </a:r>
            <a:r>
              <a:rPr lang="pl-PL" cap="all" dirty="0" smtClean="0">
                <a:solidFill>
                  <a:schemeClr val="tx1"/>
                </a:solidFill>
              </a:rPr>
              <a:t> [</a:t>
            </a:r>
            <a:r>
              <a:rPr lang="pl-PL" cap="all" dirty="0">
                <a:solidFill>
                  <a:schemeClr val="tx1"/>
                </a:solidFill>
              </a:rPr>
              <a:t>b+(</a:t>
            </a:r>
            <a:r>
              <a:rPr lang="pl-PL" i="1" dirty="0">
                <a:solidFill>
                  <a:schemeClr val="tx1"/>
                </a:solidFill>
              </a:rPr>
              <a:t>przed</a:t>
            </a:r>
            <a:r>
              <a:rPr lang="pl-PL" cap="all" dirty="0">
                <a:solidFill>
                  <a:schemeClr val="tx1"/>
                </a:solidFill>
              </a:rPr>
              <a:t> -n/</a:t>
            </a:r>
            <a:r>
              <a:rPr lang="pl-PL" i="1" dirty="0">
                <a:solidFill>
                  <a:schemeClr val="tx1"/>
                </a:solidFill>
              </a:rPr>
              <a:t>od</a:t>
            </a:r>
            <a:r>
              <a:rPr lang="pl-PL" cap="all" dirty="0">
                <a:solidFill>
                  <a:schemeClr val="tx1"/>
                </a:solidFill>
              </a:rPr>
              <a:t>-d)]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OCHRONIĆ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Jeśli </a:t>
            </a:r>
            <a:r>
              <a:rPr lang="pl-PL" dirty="0">
                <a:solidFill>
                  <a:schemeClr val="tx1"/>
                </a:solidFill>
              </a:rPr>
              <a:t>jakaś osoba lub rzecz </a:t>
            </a:r>
            <a:r>
              <a:rPr lang="pl-PL" b="1" dirty="0">
                <a:solidFill>
                  <a:schemeClr val="tx1"/>
                </a:solidFill>
              </a:rPr>
              <a:t>ochroniła</a:t>
            </a:r>
            <a:r>
              <a:rPr lang="pl-PL" dirty="0">
                <a:solidFill>
                  <a:schemeClr val="tx1"/>
                </a:solidFill>
              </a:rPr>
              <a:t> nas przed czymś niekorzystnym lub niebezpiecznym, to dzięki niej nie doświadczyliśmy tego.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cap="all" dirty="0" err="1" smtClean="0">
                <a:solidFill>
                  <a:schemeClr val="tx1"/>
                </a:solidFill>
              </a:rPr>
              <a:t>cz</a:t>
            </a:r>
            <a:r>
              <a:rPr lang="pl-PL" cap="all" dirty="0" smtClean="0">
                <a:solidFill>
                  <a:schemeClr val="tx1"/>
                </a:solidFill>
              </a:rPr>
              <a:t> </a:t>
            </a:r>
            <a:r>
              <a:rPr lang="pl-PL" cap="all" dirty="0" err="1">
                <a:solidFill>
                  <a:schemeClr val="tx1"/>
                </a:solidFill>
              </a:rPr>
              <a:t>pch</a:t>
            </a:r>
            <a:r>
              <a:rPr lang="pl-PL" cap="all" dirty="0">
                <a:solidFill>
                  <a:schemeClr val="tx1"/>
                </a:solidFill>
              </a:rPr>
              <a:t> </a:t>
            </a:r>
            <a:r>
              <a:rPr lang="pl-PL" cap="all" dirty="0" err="1">
                <a:solidFill>
                  <a:schemeClr val="tx1"/>
                </a:solidFill>
              </a:rPr>
              <a:t>dk-ndk</a:t>
            </a:r>
            <a:r>
              <a:rPr lang="pl-PL" cap="all" dirty="0">
                <a:solidFill>
                  <a:schemeClr val="tx1"/>
                </a:solidFill>
              </a:rPr>
              <a:t> </a:t>
            </a:r>
            <a:r>
              <a:rPr lang="pl-PL" cap="all" dirty="0" smtClean="0">
                <a:solidFill>
                  <a:schemeClr val="tx1"/>
                </a:solidFill>
              </a:rPr>
              <a:t>[</a:t>
            </a:r>
            <a:r>
              <a:rPr lang="pl-PL" cap="all" dirty="0">
                <a:solidFill>
                  <a:schemeClr val="tx1"/>
                </a:solidFill>
              </a:rPr>
              <a:t>b+(</a:t>
            </a:r>
            <a:r>
              <a:rPr lang="pl-PL" i="1" dirty="0">
                <a:solidFill>
                  <a:schemeClr val="tx1"/>
                </a:solidFill>
              </a:rPr>
              <a:t>przed</a:t>
            </a:r>
            <a:r>
              <a:rPr lang="pl-PL" cap="all" dirty="0">
                <a:solidFill>
                  <a:schemeClr val="tx1"/>
                </a:solidFill>
              </a:rPr>
              <a:t>-n/</a:t>
            </a:r>
            <a:r>
              <a:rPr lang="pl-PL" i="1" dirty="0">
                <a:solidFill>
                  <a:schemeClr val="tx1"/>
                </a:solidFill>
              </a:rPr>
              <a:t>od</a:t>
            </a:r>
            <a:r>
              <a:rPr lang="pl-PL" cap="all" dirty="0">
                <a:solidFill>
                  <a:schemeClr val="tx1"/>
                </a:solidFill>
              </a:rPr>
              <a:t>-d</a:t>
            </a:r>
            <a:r>
              <a:rPr lang="pl-PL" cap="all" dirty="0" smtClean="0">
                <a:solidFill>
                  <a:schemeClr val="tx1"/>
                </a:solidFill>
              </a:rPr>
              <a:t>)]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USTRZEC 1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Jeśli </a:t>
            </a:r>
            <a:r>
              <a:rPr lang="pl-PL" b="1" dirty="0">
                <a:solidFill>
                  <a:schemeClr val="tx1"/>
                </a:solidFill>
              </a:rPr>
              <a:t>ustrzegliśmy</a:t>
            </a:r>
            <a:r>
              <a:rPr lang="pl-PL" dirty="0">
                <a:solidFill>
                  <a:schemeClr val="tx1"/>
                </a:solidFill>
              </a:rPr>
              <a:t> jakąś osobę lub rzecz przed czymś niebezpiecznym, to uchroniliśmy ją przed </a:t>
            </a:r>
            <a:r>
              <a:rPr lang="pl-PL" dirty="0" smtClean="0">
                <a:solidFill>
                  <a:schemeClr val="tx1"/>
                </a:solidFill>
              </a:rPr>
              <a:t>tym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CZ PCH DK [B+(</a:t>
            </a:r>
            <a:r>
              <a:rPr lang="pl-PL" i="1" dirty="0">
                <a:solidFill>
                  <a:schemeClr val="tx1"/>
                </a:solidFill>
              </a:rPr>
              <a:t>przed</a:t>
            </a:r>
            <a:r>
              <a:rPr lang="pl-PL" dirty="0">
                <a:solidFill>
                  <a:schemeClr val="tx1"/>
                </a:solidFill>
              </a:rPr>
              <a:t>-n/</a:t>
            </a:r>
            <a:r>
              <a:rPr lang="pl-PL" i="1" dirty="0">
                <a:solidFill>
                  <a:schemeClr val="tx1"/>
                </a:solidFill>
              </a:rPr>
              <a:t>od</a:t>
            </a:r>
            <a:r>
              <a:rPr lang="pl-PL" dirty="0">
                <a:solidFill>
                  <a:schemeClr val="tx1"/>
                </a:solidFill>
              </a:rPr>
              <a:t>-d</a:t>
            </a:r>
            <a:r>
              <a:rPr lang="pl-PL" dirty="0" smtClean="0">
                <a:solidFill>
                  <a:schemeClr val="tx1"/>
                </a:solidFill>
              </a:rPr>
              <a:t>)]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UCHOWAĆ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Jeśli uchowaliśmy kogoś przed czymś niebezpiecznym, to ustrzegliśmy go przed tym. Słowo </a:t>
            </a:r>
            <a:r>
              <a:rPr lang="pl-PL" dirty="0" smtClean="0">
                <a:solidFill>
                  <a:schemeClr val="tx1"/>
                </a:solidFill>
              </a:rPr>
              <a:t>książkowe</a:t>
            </a:r>
            <a:r>
              <a:rPr lang="pl-PL" dirty="0">
                <a:solidFill>
                  <a:schemeClr val="tx1"/>
                </a:solidFill>
              </a:rPr>
              <a:t/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CZ PCH DK [</a:t>
            </a:r>
            <a:r>
              <a:rPr lang="pl-PL" dirty="0" err="1" smtClean="0">
                <a:solidFill>
                  <a:schemeClr val="tx1"/>
                </a:solidFill>
              </a:rPr>
              <a:t>B+</a:t>
            </a:r>
            <a:r>
              <a:rPr lang="pl-PL" i="1" dirty="0" err="1" smtClean="0">
                <a:solidFill>
                  <a:schemeClr val="tx1"/>
                </a:solidFill>
              </a:rPr>
              <a:t>przed</a:t>
            </a:r>
            <a:r>
              <a:rPr lang="pl-PL" dirty="0" err="1" smtClean="0">
                <a:solidFill>
                  <a:schemeClr val="tx1"/>
                </a:solidFill>
              </a:rPr>
              <a:t>-n</a:t>
            </a:r>
            <a:r>
              <a:rPr lang="pl-PL" dirty="0" smtClean="0">
                <a:solidFill>
                  <a:schemeClr val="tx1"/>
                </a:solidFill>
              </a:rPr>
              <a:t>/</a:t>
            </a:r>
            <a:r>
              <a:rPr lang="pl-PL" i="1" dirty="0" smtClean="0">
                <a:solidFill>
                  <a:schemeClr val="tx1"/>
                </a:solidFill>
              </a:rPr>
              <a:t>od</a:t>
            </a:r>
            <a:r>
              <a:rPr lang="pl-PL" dirty="0" smtClean="0">
                <a:solidFill>
                  <a:schemeClr val="tx1"/>
                </a:solidFill>
              </a:rPr>
              <a:t>-d</a:t>
            </a:r>
            <a:r>
              <a:rPr lang="pl-PL" dirty="0">
                <a:solidFill>
                  <a:schemeClr val="tx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70658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87" y="1438275"/>
            <a:ext cx="538162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63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/>
          <p:nvPr/>
        </p:nvPicPr>
        <p:blipFill>
          <a:blip r:embed="rId2"/>
          <a:stretch>
            <a:fillRect/>
          </a:stretch>
        </p:blipFill>
        <p:spPr>
          <a:xfrm>
            <a:off x="1942691" y="818606"/>
            <a:ext cx="6478497" cy="4423953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539931" y="60959"/>
            <a:ext cx="6069875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SJPDor. – 3 b</a:t>
            </a:r>
            <a:endParaRPr lang="pl-PL" dirty="0"/>
          </a:p>
        </p:txBody>
      </p:sp>
      <p:sp>
        <p:nvSpPr>
          <p:cNvPr id="4" name="Strzałka w prawo 3"/>
          <p:cNvSpPr/>
          <p:nvPr/>
        </p:nvSpPr>
        <p:spPr>
          <a:xfrm flipV="1">
            <a:off x="287384" y="2588622"/>
            <a:ext cx="2229394" cy="1016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140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46314" y="4005942"/>
            <a:ext cx="7957457" cy="2309949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pl-PL" dirty="0" smtClean="0"/>
              <a:t>NKJP </a:t>
            </a:r>
            <a:r>
              <a:rPr lang="pl-PL" dirty="0"/>
              <a:t>[</a:t>
            </a:r>
            <a:r>
              <a:rPr lang="pl-PL" dirty="0" err="1"/>
              <a:t>base</a:t>
            </a:r>
            <a:r>
              <a:rPr lang="pl-PL" dirty="0"/>
              <a:t>="(zachować)"][]{0,2}[</a:t>
            </a:r>
            <a:r>
              <a:rPr lang="pl-PL" dirty="0" err="1"/>
              <a:t>orth</a:t>
            </a:r>
            <a:r>
              <a:rPr lang="pl-PL" dirty="0"/>
              <a:t>="(od)"] </a:t>
            </a:r>
            <a:r>
              <a:rPr lang="pl-PL" dirty="0" err="1"/>
              <a:t>within</a:t>
            </a:r>
            <a:r>
              <a:rPr lang="pl-PL" dirty="0"/>
              <a:t> s</a:t>
            </a:r>
            <a:br>
              <a:rPr lang="pl-PL" dirty="0"/>
            </a:br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533400" y="533400"/>
            <a:ext cx="7774577" cy="3176451"/>
          </a:xfrm>
          <a:solidFill>
            <a:srgbClr val="002060"/>
          </a:solidFill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191 </a:t>
            </a:r>
            <a:r>
              <a:rPr lang="pl-PL" dirty="0" smtClean="0">
                <a:solidFill>
                  <a:schemeClr val="tx1"/>
                </a:solidFill>
              </a:rPr>
              <a:t>przykładów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selekcja ręczna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 </a:t>
            </a:r>
            <a:r>
              <a:rPr lang="pl-PL" dirty="0">
                <a:solidFill>
                  <a:schemeClr val="tx1"/>
                </a:solidFill>
              </a:rPr>
              <a:t>znaczeniu </a:t>
            </a:r>
            <a:r>
              <a:rPr lang="pl-PL" dirty="0" smtClean="0">
                <a:solidFill>
                  <a:schemeClr val="tx1"/>
                </a:solidFill>
              </a:rPr>
              <a:t>‘</a:t>
            </a:r>
            <a:r>
              <a:rPr lang="pl-PL" dirty="0">
                <a:solidFill>
                  <a:schemeClr val="tx1"/>
                </a:solidFill>
              </a:rPr>
              <a:t>sprawić, że nie doświadczymy czegoś niekorzystnego, niebezpiecznego, czego nie </a:t>
            </a:r>
            <a:r>
              <a:rPr lang="pl-PL" dirty="0" smtClean="0">
                <a:solidFill>
                  <a:schemeClr val="tx1"/>
                </a:solidFill>
              </a:rPr>
              <a:t>chcemy’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b="1" dirty="0" smtClean="0">
                <a:solidFill>
                  <a:schemeClr val="tx1"/>
                </a:solidFill>
              </a:rPr>
              <a:t>60 </a:t>
            </a:r>
            <a:r>
              <a:rPr lang="pl-PL" b="1" dirty="0">
                <a:solidFill>
                  <a:schemeClr val="tx1"/>
                </a:solidFill>
              </a:rPr>
              <a:t>przykładów</a:t>
            </a:r>
          </a:p>
        </p:txBody>
      </p:sp>
    </p:spTree>
    <p:extLst>
      <p:ext uri="{BB962C8B-B14F-4D97-AF65-F5344CB8AC3E}">
        <p14:creationId xmlns:p14="http://schemas.microsoft.com/office/powerpoint/2010/main" val="58997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73034" y="4382589"/>
            <a:ext cx="6554867" cy="1524000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l-PL" dirty="0" smtClean="0"/>
              <a:t>Analiza materiału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3034" y="324394"/>
            <a:ext cx="6554867" cy="3767670"/>
          </a:xfrm>
          <a:solidFill>
            <a:srgbClr val="002060"/>
          </a:solidFill>
        </p:spPr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W tym znaczeniu wszystkie </a:t>
            </a:r>
            <a:r>
              <a:rPr lang="pl-PL" b="1" dirty="0">
                <a:solidFill>
                  <a:schemeClr val="tx1"/>
                </a:solidFill>
              </a:rPr>
              <a:t>przykłady tematycznie dotyczą religii (dyskurs religijny</a:t>
            </a:r>
            <a:r>
              <a:rPr lang="pl-PL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 teksty o </a:t>
            </a:r>
            <a:r>
              <a:rPr lang="pl-PL" b="1" dirty="0">
                <a:solidFill>
                  <a:schemeClr val="tx1"/>
                </a:solidFill>
              </a:rPr>
              <a:t>charakterze modlitw lub też dyskurs na tematy </a:t>
            </a:r>
            <a:r>
              <a:rPr lang="pl-PL" b="1" dirty="0" smtClean="0">
                <a:solidFill>
                  <a:schemeClr val="tx1"/>
                </a:solidFill>
              </a:rPr>
              <a:t>religijne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5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2443" y="4939937"/>
            <a:ext cx="6554867" cy="1524000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l-PL" b="1" dirty="0" smtClean="0"/>
              <a:t>Przykłady z </a:t>
            </a:r>
            <a:r>
              <a:rPr lang="pl-PL" b="1" dirty="0" err="1" smtClean="0"/>
              <a:t>nkjp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400" y="533400"/>
            <a:ext cx="7852954" cy="3767670"/>
          </a:xfrm>
          <a:solidFill>
            <a:srgbClr val="002060"/>
          </a:solidFill>
        </p:spPr>
        <p:txBody>
          <a:bodyPr/>
          <a:lstStyle/>
          <a:p>
            <a:endParaRPr lang="pl-PL" sz="2400" dirty="0" smtClean="0">
              <a:solidFill>
                <a:schemeClr val="tx1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Jak </a:t>
            </a:r>
            <a:r>
              <a:rPr lang="pl-PL" sz="2400" dirty="0">
                <a:solidFill>
                  <a:schemeClr val="tx1"/>
                </a:solidFill>
              </a:rPr>
              <a:t>w modlitwie św. Tomasza z Akwinu:</a:t>
            </a:r>
            <a:r>
              <a:rPr lang="pl-PL" sz="2400" b="1" dirty="0">
                <a:solidFill>
                  <a:schemeClr val="tx1"/>
                </a:solidFill>
              </a:rPr>
              <a:t> Zachowaj mnie od</a:t>
            </a:r>
            <a:r>
              <a:rPr lang="pl-PL" sz="2400" dirty="0">
                <a:solidFill>
                  <a:schemeClr val="tx1"/>
                </a:solidFill>
              </a:rPr>
              <a:t> zgubnego nawyku mniemania, że muszę coś powiedzieć na każdy temat i przy każdej okazji</a:t>
            </a:r>
            <a:r>
              <a:rPr lang="pl-PL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sz="2400" dirty="0">
                <a:solidFill>
                  <a:schemeClr val="tx1"/>
                </a:solidFill>
              </a:rPr>
              <a:t>Przyjdź Duchu Święty i obdarz nas życiem! –Broń nas przed grzechem, który z niszczycielską mocą zwraca się przeciwko nam. –</a:t>
            </a:r>
            <a:r>
              <a:rPr lang="pl-PL" sz="2400" b="1" dirty="0">
                <a:solidFill>
                  <a:schemeClr val="tx1"/>
                </a:solidFill>
              </a:rPr>
              <a:t>Zachowaj nas od</a:t>
            </a:r>
            <a:r>
              <a:rPr lang="pl-PL" sz="2400" dirty="0">
                <a:solidFill>
                  <a:schemeClr val="tx1"/>
                </a:solidFill>
              </a:rPr>
              <a:t> szaleństwa </a:t>
            </a:r>
            <a:r>
              <a:rPr lang="pl-PL" sz="2400" dirty="0" smtClean="0">
                <a:solidFill>
                  <a:schemeClr val="tx1"/>
                </a:solidFill>
              </a:rPr>
              <a:t>zbrojeń.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614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Wniosek Z ANALIZY – UŚCIŚLENIE OPISU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400" y="533400"/>
            <a:ext cx="7513320" cy="3767670"/>
          </a:xfrm>
          <a:solidFill>
            <a:srgbClr val="002060"/>
          </a:solidFill>
        </p:spPr>
        <p:txBody>
          <a:bodyPr>
            <a:normAutofit fontScale="85000" lnSpcReduction="10000"/>
          </a:bodyPr>
          <a:lstStyle/>
          <a:p>
            <a:endParaRPr lang="pl-PL" sz="3200" dirty="0" smtClean="0">
              <a:solidFill>
                <a:schemeClr val="tx1"/>
              </a:solidFill>
            </a:endParaRPr>
          </a:p>
          <a:p>
            <a:r>
              <a:rPr lang="pl-PL" sz="3200" dirty="0" smtClean="0">
                <a:solidFill>
                  <a:schemeClr val="tx1"/>
                </a:solidFill>
              </a:rPr>
              <a:t>Konstrukcja </a:t>
            </a:r>
            <a:r>
              <a:rPr lang="pl-PL" sz="3200" b="1" i="1" dirty="0" smtClean="0">
                <a:solidFill>
                  <a:schemeClr val="tx1"/>
                </a:solidFill>
              </a:rPr>
              <a:t>zachować </a:t>
            </a:r>
            <a:r>
              <a:rPr lang="pl-PL" sz="3200" b="1" i="1" dirty="0">
                <a:solidFill>
                  <a:schemeClr val="tx1"/>
                </a:solidFill>
              </a:rPr>
              <a:t>od czego</a:t>
            </a:r>
            <a:r>
              <a:rPr lang="pl-PL" sz="3200" dirty="0">
                <a:solidFill>
                  <a:schemeClr val="tx1"/>
                </a:solidFill>
              </a:rPr>
              <a:t> jest </a:t>
            </a:r>
            <a:r>
              <a:rPr lang="pl-PL" sz="3200" dirty="0" smtClean="0">
                <a:solidFill>
                  <a:schemeClr val="tx1"/>
                </a:solidFill>
              </a:rPr>
              <a:t>we współczesnej polszczyźnie używana, </a:t>
            </a:r>
            <a:r>
              <a:rPr lang="pl-PL" sz="3200" dirty="0">
                <a:solidFill>
                  <a:schemeClr val="tx1"/>
                </a:solidFill>
              </a:rPr>
              <a:t>ale </a:t>
            </a:r>
            <a:r>
              <a:rPr lang="pl-PL" sz="3200" dirty="0" smtClean="0">
                <a:solidFill>
                  <a:schemeClr val="tx1"/>
                </a:solidFill>
              </a:rPr>
              <a:t>w ograniczonym </a:t>
            </a:r>
            <a:r>
              <a:rPr lang="pl-PL" sz="3200" dirty="0">
                <a:solidFill>
                  <a:schemeClr val="tx1"/>
                </a:solidFill>
              </a:rPr>
              <a:t>zakresie. </a:t>
            </a:r>
            <a:endParaRPr lang="pl-PL" sz="3200" dirty="0" smtClean="0">
              <a:solidFill>
                <a:schemeClr val="tx1"/>
              </a:solidFill>
            </a:endParaRPr>
          </a:p>
          <a:p>
            <a:r>
              <a:rPr lang="pl-PL" sz="3200" dirty="0" smtClean="0">
                <a:solidFill>
                  <a:schemeClr val="tx1"/>
                </a:solidFill>
              </a:rPr>
              <a:t>Ograniczenie ma charakter tematyczny (tematyka religijna) i stylistyczny zarazem (styl podniosły, religijny).</a:t>
            </a:r>
            <a:endParaRPr lang="pl-PL" sz="3200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13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Wniosek DLA GLOTTODYDAKTYKI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3697" y="550817"/>
            <a:ext cx="7661366" cy="376767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Konstrukcja mieści się w normie; 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Wniosek dla glottodydaktyki: trzeba wprost sformułować ograniczenie użycia – modlitwy </a:t>
            </a:r>
          </a:p>
          <a:p>
            <a:pPr marL="0" indent="0">
              <a:buNone/>
            </a:pPr>
            <a:endParaRPr lang="pl-PL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>(2) Upraszano </a:t>
            </a:r>
            <a:r>
              <a:rPr lang="pl-PL" sz="2400" dirty="0">
                <a:solidFill>
                  <a:schemeClr val="tx1">
                    <a:lumMod val="85000"/>
                  </a:schemeClr>
                </a:solidFill>
              </a:rPr>
              <a:t>w ten sposób błogosławieństwo w pracy dla rolników i proszono, by </a:t>
            </a:r>
            <a:r>
              <a:rPr lang="pl-PL" sz="2400" b="1" dirty="0">
                <a:solidFill>
                  <a:schemeClr val="tx1"/>
                </a:solidFill>
              </a:rPr>
              <a:t>Bóg zachował płody ziemi od burz</a:t>
            </a:r>
            <a:r>
              <a:rPr lang="pl-PL" sz="2400" dirty="0">
                <a:solidFill>
                  <a:schemeClr val="tx1"/>
                </a:solidFill>
              </a:rPr>
              <a:t>, </a:t>
            </a:r>
            <a:r>
              <a:rPr lang="pl-PL" sz="2400" b="1" dirty="0">
                <a:solidFill>
                  <a:schemeClr val="tx1"/>
                </a:solidFill>
              </a:rPr>
              <a:t>gradów czy suszy</a:t>
            </a:r>
            <a:r>
              <a:rPr lang="pl-PL" sz="2400" dirty="0"/>
              <a:t>. (GPB)</a:t>
            </a:r>
          </a:p>
          <a:p>
            <a:pPr marL="0" indent="0">
              <a:buNone/>
            </a:pPr>
            <a:endParaRPr lang="pl-PL" sz="2400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903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5880" y="5053149"/>
            <a:ext cx="6554867" cy="1524000"/>
          </a:xfrm>
        </p:spPr>
        <p:txBody>
          <a:bodyPr/>
          <a:lstStyle/>
          <a:p>
            <a:pPr algn="ctr"/>
            <a:r>
              <a:rPr lang="pl-PL" b="1" dirty="0" smtClean="0"/>
              <a:t>WSKAZANIE OBSZARU DALSZYCH BADAŃ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400" y="365760"/>
            <a:ext cx="7983583" cy="4476206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pl-PL" sz="3200" dirty="0" smtClean="0">
                <a:solidFill>
                  <a:schemeClr val="tx1"/>
                </a:solidFill>
              </a:rPr>
              <a:t>Dokładniej przebadać </a:t>
            </a:r>
            <a:r>
              <a:rPr lang="pl-PL" sz="3200" dirty="0">
                <a:solidFill>
                  <a:schemeClr val="tx1"/>
                </a:solidFill>
              </a:rPr>
              <a:t>dystrybucję przyimków </a:t>
            </a:r>
            <a:r>
              <a:rPr lang="pl-PL" sz="3200" b="1" i="1" dirty="0">
                <a:solidFill>
                  <a:schemeClr val="tx1"/>
                </a:solidFill>
              </a:rPr>
              <a:t>od/ przed</a:t>
            </a:r>
            <a:r>
              <a:rPr lang="pl-PL" sz="3200" dirty="0">
                <a:solidFill>
                  <a:schemeClr val="tx1"/>
                </a:solidFill>
              </a:rPr>
              <a:t> z czasownikami o znaczeniu ‘sprawić, że nie doświadczymy czegoś niekorzystnego, niebezpiecznego, czego nie chcemy’   </a:t>
            </a:r>
          </a:p>
        </p:txBody>
      </p:sp>
    </p:spTree>
    <p:extLst>
      <p:ext uri="{BB962C8B-B14F-4D97-AF65-F5344CB8AC3E}">
        <p14:creationId xmlns:p14="http://schemas.microsoft.com/office/powerpoint/2010/main" val="143146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5880" y="5053149"/>
            <a:ext cx="6554867" cy="1524000"/>
          </a:xfrm>
        </p:spPr>
        <p:txBody>
          <a:bodyPr/>
          <a:lstStyle/>
          <a:p>
            <a:pPr algn="ctr"/>
            <a:r>
              <a:rPr lang="pl-PL" b="1" dirty="0" smtClean="0"/>
              <a:t>WSKAZANIE OBSZARU DALSZYCH BADAŃ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400" y="365760"/>
            <a:ext cx="7983583" cy="4476206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tx1"/>
                </a:solidFill>
              </a:rPr>
              <a:t>w </a:t>
            </a:r>
            <a:r>
              <a:rPr lang="pl-PL" b="1" dirty="0" smtClean="0">
                <a:solidFill>
                  <a:schemeClr val="tx1"/>
                </a:solidFill>
              </a:rPr>
              <a:t>Innowacjach składniowych  D. Buttler pisze </a:t>
            </a:r>
            <a:r>
              <a:rPr lang="pl-PL" b="1" dirty="0">
                <a:solidFill>
                  <a:schemeClr val="tx1"/>
                </a:solidFill>
              </a:rPr>
              <a:t>(1976: 137): 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„</a:t>
            </a:r>
            <a:r>
              <a:rPr lang="pl-PL" sz="2200" dirty="0">
                <a:solidFill>
                  <a:schemeClr val="tx1"/>
                </a:solidFill>
              </a:rPr>
              <a:t>Czasowniki </a:t>
            </a:r>
            <a:r>
              <a:rPr lang="pl-PL" sz="2200" i="1" dirty="0">
                <a:solidFill>
                  <a:schemeClr val="tx1"/>
                </a:solidFill>
              </a:rPr>
              <a:t>ustrzec (się)</a:t>
            </a:r>
            <a:r>
              <a:rPr lang="pl-PL" sz="2200" dirty="0">
                <a:solidFill>
                  <a:schemeClr val="tx1"/>
                </a:solidFill>
              </a:rPr>
              <a:t>, </a:t>
            </a:r>
            <a:r>
              <a:rPr lang="pl-PL" sz="2200" i="1" dirty="0">
                <a:solidFill>
                  <a:schemeClr val="tx1"/>
                </a:solidFill>
              </a:rPr>
              <a:t>uchronić (się)</a:t>
            </a:r>
            <a:r>
              <a:rPr lang="pl-PL" sz="2200" dirty="0">
                <a:solidFill>
                  <a:schemeClr val="tx1"/>
                </a:solidFill>
              </a:rPr>
              <a:t>, </a:t>
            </a:r>
            <a:r>
              <a:rPr lang="pl-PL" sz="2200" i="1" dirty="0">
                <a:solidFill>
                  <a:schemeClr val="tx1"/>
                </a:solidFill>
              </a:rPr>
              <a:t>uchować (się)</a:t>
            </a:r>
            <a:r>
              <a:rPr lang="pl-PL" sz="2200" dirty="0">
                <a:solidFill>
                  <a:schemeClr val="tx1"/>
                </a:solidFill>
              </a:rPr>
              <a:t> konotują dziś dwie równorzędne struktury przyimkowe: </a:t>
            </a:r>
            <a:r>
              <a:rPr lang="pl-PL" sz="2200" dirty="0" smtClean="0">
                <a:solidFill>
                  <a:schemeClr val="tx1"/>
                </a:solidFill>
              </a:rPr>
              <a:t/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b="1" i="1" dirty="0" smtClean="0">
                <a:solidFill>
                  <a:schemeClr val="tx1"/>
                </a:solidFill>
              </a:rPr>
              <a:t>od </a:t>
            </a:r>
            <a:r>
              <a:rPr lang="pl-PL" sz="2200" b="1" i="1" dirty="0">
                <a:solidFill>
                  <a:schemeClr val="tx1"/>
                </a:solidFill>
              </a:rPr>
              <a:t>czego</a:t>
            </a:r>
            <a:r>
              <a:rPr lang="pl-PL" sz="2200" b="1" dirty="0">
                <a:solidFill>
                  <a:schemeClr val="tx1"/>
                </a:solidFill>
              </a:rPr>
              <a:t> i </a:t>
            </a:r>
            <a:r>
              <a:rPr lang="pl-PL" sz="2200" b="1" i="1" dirty="0">
                <a:solidFill>
                  <a:schemeClr val="tx1"/>
                </a:solidFill>
              </a:rPr>
              <a:t>przed czym</a:t>
            </a:r>
            <a:r>
              <a:rPr lang="pl-PL" sz="2200" dirty="0">
                <a:solidFill>
                  <a:schemeClr val="tx1"/>
                </a:solidFill>
              </a:rPr>
              <a:t>[…]”.</a:t>
            </a:r>
          </a:p>
          <a:p>
            <a:r>
              <a:rPr lang="pl-PL" sz="2200" dirty="0">
                <a:solidFill>
                  <a:schemeClr val="tx1"/>
                </a:solidFill>
              </a:rPr>
              <a:t>Na s. 198 – Buttler pisze o czasowniku </a:t>
            </a:r>
            <a:r>
              <a:rPr lang="pl-PL" sz="2200" b="1" i="1" dirty="0">
                <a:solidFill>
                  <a:schemeClr val="tx1"/>
                </a:solidFill>
              </a:rPr>
              <a:t>chronić</a:t>
            </a:r>
            <a:r>
              <a:rPr lang="pl-PL" sz="2200" dirty="0">
                <a:solidFill>
                  <a:schemeClr val="tx1"/>
                </a:solidFill>
              </a:rPr>
              <a:t> i jego synonimach, że także konotuje dwie konstrukcje przyimkowe, ale </a:t>
            </a:r>
            <a:r>
              <a:rPr lang="pl-PL" sz="2200" b="1" i="1" dirty="0">
                <a:solidFill>
                  <a:schemeClr val="tx1"/>
                </a:solidFill>
              </a:rPr>
              <a:t>przed czym </a:t>
            </a:r>
            <a:r>
              <a:rPr lang="pl-PL" sz="2200" dirty="0">
                <a:solidFill>
                  <a:schemeClr val="tx1"/>
                </a:solidFill>
              </a:rPr>
              <a:t>wydaje się bardziej ekspansywna. </a:t>
            </a:r>
          </a:p>
          <a:p>
            <a:r>
              <a:rPr lang="pl-PL" sz="2200" b="1" i="1" dirty="0" smtClean="0">
                <a:solidFill>
                  <a:schemeClr val="tx1"/>
                </a:solidFill>
              </a:rPr>
              <a:t>chronić</a:t>
            </a:r>
            <a:r>
              <a:rPr lang="pl-PL" sz="2200" b="1" i="1" dirty="0">
                <a:solidFill>
                  <a:schemeClr val="tx1"/>
                </a:solidFill>
              </a:rPr>
              <a:t>, osłaniać, ocalić, asekurować, </a:t>
            </a:r>
            <a:r>
              <a:rPr lang="pl-PL" sz="2200" b="1" i="1" dirty="0" smtClean="0">
                <a:solidFill>
                  <a:schemeClr val="tx1"/>
                </a:solidFill>
              </a:rPr>
              <a:t>zabezpieczyć</a:t>
            </a:r>
            <a:endParaRPr lang="pl-PL" sz="2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90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0933" y="5327469"/>
            <a:ext cx="7365274" cy="1524000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l-PL" b="1" dirty="0" smtClean="0"/>
              <a:t>Korpus </a:t>
            </a:r>
            <a:br>
              <a:rPr lang="pl-PL" b="1" dirty="0" smtClean="0"/>
            </a:br>
            <a:r>
              <a:rPr lang="pl-PL" b="1" i="1" dirty="0" smtClean="0"/>
              <a:t>Gazety polskiej bukowiny</a:t>
            </a:r>
            <a:endParaRPr lang="pl-PL" b="1" i="1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257670"/>
              </p:ext>
            </p:extLst>
          </p:nvPr>
        </p:nvGraphicFramePr>
        <p:xfrm>
          <a:off x="583474" y="0"/>
          <a:ext cx="8107680" cy="5148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845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94063" y="2736669"/>
            <a:ext cx="6554867" cy="1524000"/>
          </a:xfrm>
        </p:spPr>
        <p:txBody>
          <a:bodyPr/>
          <a:lstStyle/>
          <a:p>
            <a:r>
              <a:rPr lang="pl-PL" b="1" dirty="0" smtClean="0"/>
              <a:t>Dziękuję za uwagę</a:t>
            </a:r>
            <a:endParaRPr lang="pl-PL" b="1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25440"/>
            <a:ext cx="9144000" cy="8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3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78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56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495" y="0"/>
            <a:ext cx="5972175" cy="619125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71" y="654795"/>
            <a:ext cx="4118196" cy="281205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1955" y="654795"/>
            <a:ext cx="4128435" cy="2829333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9990" y="3900489"/>
            <a:ext cx="3671790" cy="189152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007" y="3519798"/>
            <a:ext cx="4450216" cy="297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7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9712" y="4495800"/>
            <a:ext cx="6554867" cy="1524000"/>
          </a:xfrm>
        </p:spPr>
        <p:txBody>
          <a:bodyPr/>
          <a:lstStyle/>
          <a:p>
            <a:pPr algn="ctr"/>
            <a:r>
              <a:rPr lang="pl-PL" b="1" dirty="0" smtClean="0"/>
              <a:t>Cel badań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9492" y="728130"/>
            <a:ext cx="7095309" cy="3767670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l-PL" sz="2800" b="1" dirty="0" smtClean="0">
                <a:solidFill>
                  <a:schemeClr val="tx1"/>
                </a:solidFill>
              </a:rPr>
              <a:t>Pogłębienie wiedzy </a:t>
            </a:r>
            <a:r>
              <a:rPr lang="pl-PL" sz="2800" b="1" dirty="0">
                <a:solidFill>
                  <a:schemeClr val="tx1"/>
                </a:solidFill>
              </a:rPr>
              <a:t>o konwencjach, na których współcześnie opiera się polska składnia</a:t>
            </a:r>
            <a:r>
              <a:rPr lang="pl-PL" b="1" dirty="0">
                <a:solidFill>
                  <a:schemeClr val="tx1"/>
                </a:solidFill>
              </a:rPr>
              <a:t>, </a:t>
            </a:r>
            <a:r>
              <a:rPr lang="pl-PL" b="1" dirty="0" smtClean="0">
                <a:solidFill>
                  <a:schemeClr val="tx1"/>
                </a:solidFill>
              </a:rPr>
              <a:t>które </a:t>
            </a:r>
            <a:r>
              <a:rPr lang="pl-PL" b="1" dirty="0">
                <a:solidFill>
                  <a:schemeClr val="tx1"/>
                </a:solidFill>
              </a:rPr>
              <a:t>jako jeden ze społecznie uznanych systemów konwencji, warunkują funkcjonowanie polszczyzny w sferze komunikacji międzyludzkiej 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960" y="5834743"/>
            <a:ext cx="9144000" cy="8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72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247502" y="4224338"/>
            <a:ext cx="6554867" cy="1524000"/>
          </a:xfrm>
        </p:spPr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23108" y="620485"/>
            <a:ext cx="7062651" cy="376713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schemeClr val="tx1"/>
                </a:solidFill>
              </a:rPr>
              <a:t>W </a:t>
            </a:r>
            <a:r>
              <a:rPr lang="pl-PL" sz="3200" b="1" dirty="0">
                <a:solidFill>
                  <a:schemeClr val="tx1"/>
                </a:solidFill>
              </a:rPr>
              <a:t>jaki sposób badanie korpusu Gazety Polskiej Bukowiny może przyczynić się do zrealizowania wskazanego </a:t>
            </a:r>
            <a:r>
              <a:rPr lang="pl-PL" sz="3200" b="1" dirty="0" smtClean="0">
                <a:solidFill>
                  <a:schemeClr val="tx1"/>
                </a:solidFill>
              </a:rPr>
              <a:t>celu?</a:t>
            </a:r>
            <a:endParaRPr lang="pl-PL" sz="3200" b="1" dirty="0">
              <a:solidFill>
                <a:schemeClr val="tx1"/>
              </a:solidFill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48338"/>
            <a:ext cx="9144000" cy="8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09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06940045"/>
              </p:ext>
            </p:extLst>
          </p:nvPr>
        </p:nvGraphicFramePr>
        <p:xfrm>
          <a:off x="191589" y="78378"/>
          <a:ext cx="8830491" cy="62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35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47503" y="4434840"/>
            <a:ext cx="6554867" cy="1524000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l-PL" b="1" dirty="0" smtClean="0"/>
              <a:t>przykład </a:t>
            </a:r>
            <a:r>
              <a:rPr lang="pl-PL" b="1" dirty="0"/>
              <a:t>badania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400" y="296091"/>
            <a:ext cx="7852954" cy="400497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just"/>
            <a:r>
              <a:rPr lang="pl-PL" sz="2400" b="1" dirty="0" smtClean="0">
                <a:solidFill>
                  <a:schemeClr val="tx1"/>
                </a:solidFill>
              </a:rPr>
              <a:t>Wykorzystanie wniosków ze wstępnej analizy materiału przeprowadzonej </a:t>
            </a:r>
            <a:r>
              <a:rPr lang="pl-PL" sz="2400" b="1" dirty="0">
                <a:solidFill>
                  <a:schemeClr val="tx1"/>
                </a:solidFill>
              </a:rPr>
              <a:t>przez Ałłę </a:t>
            </a:r>
            <a:r>
              <a:rPr lang="pl-PL" sz="2400" b="1" dirty="0" smtClean="0">
                <a:solidFill>
                  <a:schemeClr val="tx1"/>
                </a:solidFill>
              </a:rPr>
              <a:t>Krawczuk przed </a:t>
            </a:r>
            <a:r>
              <a:rPr lang="pl-PL" sz="2400" b="1" dirty="0">
                <a:solidFill>
                  <a:schemeClr val="tx1"/>
                </a:solidFill>
              </a:rPr>
              <a:t>utworzeniem korpusu. </a:t>
            </a:r>
          </a:p>
        </p:txBody>
      </p:sp>
    </p:spTree>
    <p:extLst>
      <p:ext uri="{BB962C8B-B14F-4D97-AF65-F5344CB8AC3E}">
        <p14:creationId xmlns:p14="http://schemas.microsoft.com/office/powerpoint/2010/main" val="11565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1279</TotalTime>
  <Words>786</Words>
  <Application>Microsoft Office PowerPoint</Application>
  <PresentationFormat>Pokaz na ekranie (4:3)</PresentationFormat>
  <Paragraphs>102</Paragraphs>
  <Slides>30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6" baseType="lpstr">
      <vt:lpstr>Calibri</vt:lpstr>
      <vt:lpstr>Cambria</vt:lpstr>
      <vt:lpstr>Century Gothic</vt:lpstr>
      <vt:lpstr>Wingdings</vt:lpstr>
      <vt:lpstr>Wingdings 3</vt:lpstr>
      <vt:lpstr>Wycinek</vt:lpstr>
      <vt:lpstr>Wzajemny transfer  „językoznawstwo – glottodydaktyka” - prezentacja projektu  (cz. 2: procedura badawcza) </vt:lpstr>
      <vt:lpstr>Prezentacja programu PowerPoint</vt:lpstr>
      <vt:lpstr>Korpus  Gazety polskiej bukowiny</vt:lpstr>
      <vt:lpstr>Prezentacja programu PowerPoint</vt:lpstr>
      <vt:lpstr>Prezentacja programu PowerPoint</vt:lpstr>
      <vt:lpstr>Cel badań</vt:lpstr>
      <vt:lpstr>Prezentacja programu PowerPoint</vt:lpstr>
      <vt:lpstr>Prezentacja programu PowerPoint</vt:lpstr>
      <vt:lpstr>przykład badania</vt:lpstr>
      <vt:lpstr>[base="(zachować)"][]{0,2}[pos="(prep)"] within &lt;s/&gt;</vt:lpstr>
      <vt:lpstr>22 wyniki, wśród których 2 przykłady zatrzymują uwagę odbiorcy ZACHOWAĆ OD CZEGO </vt:lpstr>
      <vt:lpstr>Prezentacja programu PowerPoint</vt:lpstr>
      <vt:lpstr>Prezentacja programu PowerPoint</vt:lpstr>
      <vt:lpstr>WSJP</vt:lpstr>
      <vt:lpstr>Hipoteza 1.  problemem jest przyimek? Weryfikacja w nkjp</vt:lpstr>
      <vt:lpstr>DODATKOWA OBSERWACJA:  niska frekwencja czasownika zachować </vt:lpstr>
      <vt:lpstr>WNIOSEK</vt:lpstr>
      <vt:lpstr>Prezentacja programu PowerPoint</vt:lpstr>
      <vt:lpstr>ZACHOWAĆ w znaczeniu ‘sprawić, że nie doświadczymy czegoś niekorzystnego, niebezpiecznego, czego nie chcemy’. </vt:lpstr>
      <vt:lpstr>ISJP </vt:lpstr>
      <vt:lpstr>Prezentacja programu PowerPoint</vt:lpstr>
      <vt:lpstr>Prezentacja programu PowerPoint</vt:lpstr>
      <vt:lpstr>NKJP [base="(zachować)"][]{0,2}[orth="(od)"] within s   </vt:lpstr>
      <vt:lpstr>Analiza materiału</vt:lpstr>
      <vt:lpstr>Przykłady z nkjp</vt:lpstr>
      <vt:lpstr>Wniosek Z ANALIZY – UŚCIŚLENIE OPISU </vt:lpstr>
      <vt:lpstr>Wniosek DLA GLOTTODYDAKTYKI</vt:lpstr>
      <vt:lpstr>WSKAZANIE OBSZARU DALSZYCH BADAŃ</vt:lpstr>
      <vt:lpstr>WSKAZANIE OBSZARU DALSZYCH BADAŃ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Wzajemny transfer  „językoznawstwo – glottodydaktyka” - prezentacja projektu  (cz. 2: procedura badawcza)</dc:title>
  <dc:creator>R1</dc:creator>
  <cp:lastModifiedBy>R1</cp:lastModifiedBy>
  <cp:revision>49</cp:revision>
  <dcterms:created xsi:type="dcterms:W3CDTF">2023-10-02T21:40:17Z</dcterms:created>
  <dcterms:modified xsi:type="dcterms:W3CDTF">2024-02-09T11:26:45Z</dcterms:modified>
</cp:coreProperties>
</file>